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0" r:id="rId3"/>
    <p:sldId id="268" r:id="rId4"/>
    <p:sldId id="270" r:id="rId5"/>
    <p:sldId id="265" r:id="rId6"/>
    <p:sldId id="266" r:id="rId7"/>
    <p:sldId id="271" r:id="rId8"/>
    <p:sldId id="272" r:id="rId9"/>
    <p:sldId id="273" r:id="rId10"/>
    <p:sldId id="259" r:id="rId11"/>
    <p:sldId id="267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61D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37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F4B1-BAB7-4A2F-9E1D-34F45F135C52}" type="datetimeFigureOut">
              <a:rPr lang="ru-RU" smtClean="0"/>
              <a:pPr/>
              <a:t>05.09.2024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8C84C-D5D1-4AEC-9E78-B0477AEC7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7602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F4B1-BAB7-4A2F-9E1D-34F45F135C52}" type="datetimeFigureOut">
              <a:rPr lang="ru-RU" smtClean="0"/>
              <a:pPr/>
              <a:t>05.09.2024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8C84C-D5D1-4AEC-9E78-B0477AEC7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0624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F4B1-BAB7-4A2F-9E1D-34F45F135C52}" type="datetimeFigureOut">
              <a:rPr lang="ru-RU" smtClean="0"/>
              <a:pPr/>
              <a:t>05.09.2024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8C84C-D5D1-4AEC-9E78-B0477AEC74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1912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F4B1-BAB7-4A2F-9E1D-34F45F135C52}" type="datetimeFigureOut">
              <a:rPr lang="ru-RU" smtClean="0"/>
              <a:pPr/>
              <a:t>05.09.2024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8C84C-D5D1-4AEC-9E78-B0477AEC7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0222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F4B1-BAB7-4A2F-9E1D-34F45F135C52}" type="datetimeFigureOut">
              <a:rPr lang="ru-RU" smtClean="0"/>
              <a:pPr/>
              <a:t>05.09.2024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8C84C-D5D1-4AEC-9E78-B0477AEC74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286191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F4B1-BAB7-4A2F-9E1D-34F45F135C52}" type="datetimeFigureOut">
              <a:rPr lang="ru-RU" smtClean="0"/>
              <a:pPr/>
              <a:t>05.09.2024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8C84C-D5D1-4AEC-9E78-B0477AEC7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8407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F4B1-BAB7-4A2F-9E1D-34F45F135C52}" type="datetimeFigureOut">
              <a:rPr lang="ru-RU" smtClean="0"/>
              <a:pPr/>
              <a:t>05.09.2024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8C84C-D5D1-4AEC-9E78-B0477AEC7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6062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F4B1-BAB7-4A2F-9E1D-34F45F135C52}" type="datetimeFigureOut">
              <a:rPr lang="ru-RU" smtClean="0"/>
              <a:pPr/>
              <a:t>05.09.2024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8C84C-D5D1-4AEC-9E78-B0477AEC7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9887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F4B1-BAB7-4A2F-9E1D-34F45F135C52}" type="datetimeFigureOut">
              <a:rPr lang="ru-RU" smtClean="0"/>
              <a:pPr/>
              <a:t>05.09.2024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8C84C-D5D1-4AEC-9E78-B0477AEC7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544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F4B1-BAB7-4A2F-9E1D-34F45F135C52}" type="datetimeFigureOut">
              <a:rPr lang="ru-RU" smtClean="0"/>
              <a:pPr/>
              <a:t>05.09.2024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8C84C-D5D1-4AEC-9E78-B0477AEC7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6226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F4B1-BAB7-4A2F-9E1D-34F45F135C52}" type="datetimeFigureOut">
              <a:rPr lang="ru-RU" smtClean="0"/>
              <a:pPr/>
              <a:t>05.09.2024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8C84C-D5D1-4AEC-9E78-B0477AEC7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7709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F4B1-BAB7-4A2F-9E1D-34F45F135C52}" type="datetimeFigureOut">
              <a:rPr lang="ru-RU" smtClean="0"/>
              <a:pPr/>
              <a:t>05.09.2024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8C84C-D5D1-4AEC-9E78-B0477AEC7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9173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F4B1-BAB7-4A2F-9E1D-34F45F135C52}" type="datetimeFigureOut">
              <a:rPr lang="ru-RU" smtClean="0"/>
              <a:pPr/>
              <a:t>05.09.2024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8C84C-D5D1-4AEC-9E78-B0477AEC7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4590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F4B1-BAB7-4A2F-9E1D-34F45F135C52}" type="datetimeFigureOut">
              <a:rPr lang="ru-RU" smtClean="0"/>
              <a:pPr/>
              <a:t>05.09.2024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8C84C-D5D1-4AEC-9E78-B0477AEC7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542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F4B1-BAB7-4A2F-9E1D-34F45F135C52}" type="datetimeFigureOut">
              <a:rPr lang="ru-RU" smtClean="0"/>
              <a:pPr/>
              <a:t>05.09.2024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8C84C-D5D1-4AEC-9E78-B0477AEC7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9820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F4B1-BAB7-4A2F-9E1D-34F45F135C52}" type="datetimeFigureOut">
              <a:rPr lang="ru-RU" smtClean="0"/>
              <a:pPr/>
              <a:t>05.09.2024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8C84C-D5D1-4AEC-9E78-B0477AEC7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6848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DF4B1-BAB7-4A2F-9E1D-34F45F135C52}" type="datetimeFigureOut">
              <a:rPr lang="ru-RU" smtClean="0"/>
              <a:pPr/>
              <a:t>05.09.2024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3A8C84C-D5D1-4AEC-9E78-B0477AEC7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290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789" y="307012"/>
            <a:ext cx="1338850" cy="1682609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661823" y="278296"/>
            <a:ext cx="6567777" cy="1653871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161D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161D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ИНИЦИАТИВНЫЙ ПРОЕКТ                                                             </a:t>
            </a:r>
            <a:b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161D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161D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«Я ДОМА»</a:t>
            </a:r>
            <a:r>
              <a:rPr lang="ru-RU" sz="4000" dirty="0" smtClean="0">
                <a:ln>
                  <a:solidFill>
                    <a:sysClr val="windowText" lastClr="000000"/>
                  </a:solidFill>
                </a:ln>
                <a:solidFill>
                  <a:srgbClr val="161D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_Romanus" panose="04030702050702020802" pitchFamily="82" charset="-52"/>
              </a:rPr>
              <a:t/>
            </a:r>
            <a:br>
              <a:rPr lang="ru-RU" sz="4000" dirty="0" smtClean="0">
                <a:ln>
                  <a:solidFill>
                    <a:sysClr val="windowText" lastClr="000000"/>
                  </a:solidFill>
                </a:ln>
                <a:solidFill>
                  <a:srgbClr val="161D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_Romanus" panose="04030702050702020802" pitchFamily="82" charset="-52"/>
              </a:rPr>
            </a:b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_Romanus" panose="04030702050702020802" pitchFamily="82" charset="-52"/>
              </a:rPr>
              <a:t>территория чтения и </a:t>
            </a:r>
            <a:r>
              <a:rPr lang="ru-RU" sz="280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_Romanus" panose="04030702050702020802" pitchFamily="82" charset="-52"/>
              </a:rPr>
              <a:t>общения  </a:t>
            </a:r>
            <a:br>
              <a:rPr lang="ru-RU" sz="280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_Romanus" panose="04030702050702020802" pitchFamily="82" charset="-52"/>
              </a:rPr>
            </a:br>
            <a:r>
              <a:rPr lang="ru-RU" sz="280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_Romanus" panose="04030702050702020802" pitchFamily="82" charset="-52"/>
              </a:rPr>
              <a:t> </a:t>
            </a:r>
            <a:r>
              <a:rPr lang="ru-RU" sz="28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_Romanus" panose="04030702050702020802" pitchFamily="82" charset="-52"/>
              </a:rPr>
              <a:t>р.п. Нововаршавка</a:t>
            </a: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43123" y="5389418"/>
            <a:ext cx="11457830" cy="1267690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b="1" dirty="0">
                <a:solidFill>
                  <a:srgbClr val="2C2D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ИНИЦИАТИВНАЯ ГРУППА: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>
                <a:solidFill>
                  <a:srgbClr val="2C2D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Новиков </a:t>
            </a:r>
            <a:r>
              <a:rPr lang="ru-RU" sz="1600" dirty="0" smtClean="0">
                <a:solidFill>
                  <a:srgbClr val="2C2D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П.М., Фишер </a:t>
            </a:r>
            <a:r>
              <a:rPr lang="ru-RU" sz="1600" dirty="0">
                <a:solidFill>
                  <a:srgbClr val="2C2D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И.Э</a:t>
            </a:r>
            <a:r>
              <a:rPr lang="ru-RU" sz="1600" dirty="0" smtClean="0">
                <a:solidFill>
                  <a:srgbClr val="2C2D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ru-RU" sz="1600" dirty="0" err="1" smtClean="0">
                <a:solidFill>
                  <a:srgbClr val="2C2D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Гриценко</a:t>
            </a:r>
            <a:r>
              <a:rPr lang="ru-RU" sz="1600" dirty="0" smtClean="0">
                <a:solidFill>
                  <a:srgbClr val="2C2D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2C2D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О.В</a:t>
            </a:r>
            <a:r>
              <a:rPr lang="ru-RU" sz="1600" dirty="0" smtClean="0">
                <a:solidFill>
                  <a:srgbClr val="2C2D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Шевченко Л.М., </a:t>
            </a:r>
            <a:r>
              <a:rPr lang="ru-RU" sz="1600" dirty="0" err="1" smtClean="0">
                <a:solidFill>
                  <a:srgbClr val="2C2D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Красюк</a:t>
            </a:r>
            <a:r>
              <a:rPr lang="ru-RU" sz="1600" dirty="0" smtClean="0">
                <a:solidFill>
                  <a:srgbClr val="2C2D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О.А.</a:t>
            </a:r>
            <a:endParaRPr lang="ru-RU" sz="1600" dirty="0" smtClean="0">
              <a:solidFill>
                <a:srgbClr val="2C2D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600" dirty="0" err="1" smtClean="0">
                <a:solidFill>
                  <a:srgbClr val="2C2D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Ситнев</a:t>
            </a:r>
            <a:r>
              <a:rPr lang="ru-RU" sz="1600" dirty="0" smtClean="0">
                <a:solidFill>
                  <a:srgbClr val="2C2D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2C2D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В.М., </a:t>
            </a:r>
            <a:r>
              <a:rPr lang="ru-RU" sz="1600" dirty="0" err="1" smtClean="0">
                <a:solidFill>
                  <a:srgbClr val="2C2D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Мильке</a:t>
            </a:r>
            <a:r>
              <a:rPr lang="ru-RU" sz="1600" dirty="0" smtClean="0">
                <a:solidFill>
                  <a:srgbClr val="2C2D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А.И., Новикова Т.Н., </a:t>
            </a:r>
            <a:r>
              <a:rPr lang="ru-RU" sz="1600" dirty="0" err="1" smtClean="0">
                <a:solidFill>
                  <a:srgbClr val="2C2D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Алпацкая</a:t>
            </a:r>
            <a:r>
              <a:rPr lang="ru-RU" sz="1600" dirty="0" smtClean="0">
                <a:solidFill>
                  <a:srgbClr val="2C2D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И.А., </a:t>
            </a:r>
            <a:r>
              <a:rPr lang="ru-RU" sz="1600" dirty="0" err="1" smtClean="0">
                <a:solidFill>
                  <a:srgbClr val="2C2D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Невмержицкая</a:t>
            </a:r>
            <a:r>
              <a:rPr lang="ru-RU" sz="1600" dirty="0" smtClean="0">
                <a:solidFill>
                  <a:srgbClr val="2C2D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О.В.</a:t>
            </a:r>
            <a:endParaRPr lang="ru-RU" sz="1600" dirty="0" smtClean="0">
              <a:solidFill>
                <a:srgbClr val="2C2D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185"/>
          <a:stretch/>
        </p:blipFill>
        <p:spPr>
          <a:xfrm>
            <a:off x="652423" y="2014454"/>
            <a:ext cx="4881758" cy="2009963"/>
          </a:xfrm>
          <a:prstGeom prst="rect">
            <a:avLst/>
          </a:prstGeom>
          <a:effectLst>
            <a:outerShdw blurRad="50800" dist="88900" dir="13560000" algn="ctr" rotWithShape="0">
              <a:schemeClr val="accent2"/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454" r="9272"/>
          <a:stretch/>
        </p:blipFill>
        <p:spPr>
          <a:xfrm>
            <a:off x="6068614" y="2979075"/>
            <a:ext cx="3841007" cy="2126732"/>
          </a:xfrm>
          <a:prstGeom prst="rect">
            <a:avLst/>
          </a:prstGeom>
          <a:effectLst>
            <a:outerShdw blurRad="25400" dist="88900" dir="3300000" algn="ctr" rotWithShape="0">
              <a:schemeClr val="accent2"/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3054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4C501B2C-4795-4C9E-BCC2-772B6C8BF0D5}"/>
              </a:ext>
            </a:extLst>
          </p:cNvPr>
          <p:cNvSpPr/>
          <p:nvPr/>
        </p:nvSpPr>
        <p:spPr>
          <a:xfrm>
            <a:off x="4846741" y="2544406"/>
            <a:ext cx="61089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Стоимость проекта -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784" y="316298"/>
            <a:ext cx="872923" cy="1097052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4C501B2C-4795-4C9E-BCC2-772B6C8BF0D5}"/>
              </a:ext>
            </a:extLst>
          </p:cNvPr>
          <p:cNvSpPr/>
          <p:nvPr/>
        </p:nvSpPr>
        <p:spPr>
          <a:xfrm>
            <a:off x="1820951" y="1725104"/>
            <a:ext cx="11508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 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4C501B2C-4795-4C9E-BCC2-772B6C8BF0D5}"/>
              </a:ext>
            </a:extLst>
          </p:cNvPr>
          <p:cNvSpPr/>
          <p:nvPr/>
        </p:nvSpPr>
        <p:spPr>
          <a:xfrm>
            <a:off x="7691399" y="1664208"/>
            <a:ext cx="11508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 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4C501B2C-4795-4C9E-BCC2-772B6C8BF0D5}"/>
              </a:ext>
            </a:extLst>
          </p:cNvPr>
          <p:cNvSpPr/>
          <p:nvPr/>
        </p:nvSpPr>
        <p:spPr>
          <a:xfrm>
            <a:off x="2195855" y="4892040"/>
            <a:ext cx="11508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 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pic>
        <p:nvPicPr>
          <p:cNvPr id="9" name="Рисунок 8" descr="photo_2023-08-28_11-30-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639" y="316298"/>
            <a:ext cx="3697185" cy="2079667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5" name="Рисунок 14" descr="фото 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14359" y="316298"/>
            <a:ext cx="2772890" cy="2079667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Рисунок 16" descr="photo_2023-08-28_11-27-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0550" y="1413350"/>
            <a:ext cx="3422821" cy="192533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51" y="3812040"/>
            <a:ext cx="3240000" cy="21600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755" y="4692792"/>
            <a:ext cx="3240001" cy="21600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782" y="3245064"/>
            <a:ext cx="2970000" cy="19800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511" y="4699511"/>
            <a:ext cx="3240001" cy="21600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231" y="3245064"/>
            <a:ext cx="2700000" cy="18000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309373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0160" y="180931"/>
            <a:ext cx="9653971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 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ЭФФЕКТИВНОСТЬ ПРОЕКТА 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(планируемый результат и показатели эффективности):</a:t>
            </a:r>
          </a:p>
          <a:p>
            <a:pPr algn="ctr">
              <a:lnSpc>
                <a:spcPct val="150000"/>
              </a:lnSpc>
            </a:pPr>
            <a:endParaRPr lang="ru-RU" sz="20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/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/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</a:br>
            <a:endParaRPr lang="ru-RU" sz="2000" b="1" i="0" dirty="0">
              <a:solidFill>
                <a:schemeClr val="accent3">
                  <a:lumMod val="50000"/>
                </a:schemeClr>
              </a:solidFill>
              <a:effectLst/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784" y="316298"/>
            <a:ext cx="872923" cy="109705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40023" y="1840675"/>
            <a:ext cx="910125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   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 результате создания территории чтения и общения «Я ДОМА» появится обновленное социокультурное пространство, которое увеличит количество творчески активных людей и читающего населения района. 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     Кроме того, «Летний читальный дворик» и досуговая зона «Могу ВСЁ»  станет местом для общения различных возрастных групп поселка, площадкой для самообразования, самореализации и развития молодежи. 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    «Я ДОМА» – станет местом проведения межведомственных  мероприятий различных форм на открытом воздухе и будет способствовать увеличению количества посещений культурно – массовых мероприятий.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     Яркое и современное пространство станет местом притяжения жителей и гостей поселка, а также местом для посещения туристами и войдет в туристический маршрут по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Нововаршавскому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району.  </a:t>
            </a:r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417195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6428" y="2533626"/>
            <a:ext cx="96762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 </a:t>
            </a:r>
          </a:p>
          <a:p>
            <a:pPr algn="ctr">
              <a:lnSpc>
                <a:spcPct val="150000"/>
              </a:lnSpc>
            </a:pPr>
            <a:r>
              <a:rPr lang="ru-RU" sz="3600" b="1" i="1" dirty="0">
                <a:solidFill>
                  <a:srgbClr val="0070C0"/>
                </a:solidFill>
                <a:latin typeface="+mj-lt"/>
              </a:rPr>
              <a:t>Есть желание – будут возможности</a:t>
            </a:r>
          </a:p>
          <a:p>
            <a:pPr algn="ctr">
              <a:lnSpc>
                <a:spcPct val="150000"/>
              </a:lnSpc>
            </a:pPr>
            <a:r>
              <a:rPr lang="ru-RU" sz="3600" b="1" i="1" dirty="0">
                <a:solidFill>
                  <a:srgbClr val="0070C0"/>
                </a:solidFill>
                <a:latin typeface="+mj-lt"/>
              </a:rPr>
              <a:t>Будут действия – появится результат!</a:t>
            </a:r>
          </a:p>
          <a:p>
            <a:pPr algn="ctr">
              <a:lnSpc>
                <a:spcPct val="150000"/>
              </a:lnSpc>
            </a:pPr>
            <a:endParaRPr lang="ru-RU" sz="20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793" y="577556"/>
            <a:ext cx="1552128" cy="19506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735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06469986"/>
              </p:ext>
            </p:extLst>
          </p:nvPr>
        </p:nvGraphicFramePr>
        <p:xfrm>
          <a:off x="1971922" y="443011"/>
          <a:ext cx="7274741" cy="1403097"/>
        </p:xfrm>
        <a:graphic>
          <a:graphicData uri="http://schemas.openxmlformats.org/drawingml/2006/table">
            <a:tbl>
              <a:tblPr/>
              <a:tblGrid>
                <a:gridCol w="11226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521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96937"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Цель проекта </a:t>
                      </a:r>
                    </a:p>
                  </a:txBody>
                  <a:tcPr marL="66675" marR="66675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общедоступного</a:t>
                      </a:r>
                      <a:r>
                        <a:rPr lang="ru-RU" sz="16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медийного</a:t>
                      </a:r>
                      <a:r>
                        <a:rPr lang="ru-RU" sz="16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пространства для организации</a:t>
                      </a:r>
                      <a:r>
                        <a:rPr lang="ru-RU" sz="16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досуга детей и молодежи, жителей и гостей поселка.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6160">
                <a:tc>
                  <a:txBody>
                    <a:bodyPr/>
                    <a:lstStyle/>
                    <a:p>
                      <a:pPr algn="just"/>
                      <a:endParaRPr lang="ru-RU" sz="1600" b="1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6675" marR="66675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ru-RU" sz="1600" b="1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6675" marR="66675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90831" y="1590260"/>
            <a:ext cx="928712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70C0"/>
                </a:solidFill>
              </a:rPr>
              <a:t>ОПИСАНИЕ ПРОЕКТА </a:t>
            </a:r>
          </a:p>
          <a:p>
            <a:r>
              <a:rPr lang="ru-RU" sz="1300" dirty="0">
                <a:latin typeface="Arial" pitchFamily="34" charset="0"/>
                <a:cs typeface="Arial" pitchFamily="34" charset="0"/>
              </a:rPr>
              <a:t>Проект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«Я ДОМА» заключается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в создании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уникальной территории, которая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станет частью публичного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притяжения на  поселении,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"трибуной" ораторского мастерства, игровой образовательной площадкой, </a:t>
            </a:r>
            <a:r>
              <a:rPr lang="ru-RU" sz="1300" dirty="0" err="1">
                <a:latin typeface="Arial" pitchFamily="34" charset="0"/>
                <a:cs typeface="Arial" pitchFamily="34" charset="0"/>
              </a:rPr>
              <a:t>медийным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 пространством не только для работников культуры, подростков и молодежи, родителей, но и других жителей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и гостей села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Она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станет центром сетевого взаимодействия Центра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культуры и досуга и Модельной библиотеки п. Нововаршавка с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учреждениями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всей социальной сферы поселения. </a:t>
            </a:r>
          </a:p>
          <a:p>
            <a:r>
              <a:rPr lang="ru-RU" sz="1300" dirty="0" smtClean="0">
                <a:latin typeface="Arial" pitchFamily="34" charset="0"/>
                <a:cs typeface="Arial" pitchFamily="34" charset="0"/>
              </a:rPr>
              <a:t>Проект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направлен на организацию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пространства в качестве культурно–просветительской площадки для интеллектуального отдыха, живого общения, пропаганды чтения и книги, творческого досуга.</a:t>
            </a:r>
            <a:endParaRPr lang="ru-RU" sz="13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784" y="316298"/>
            <a:ext cx="872923" cy="109705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301" y="4776922"/>
            <a:ext cx="2648964" cy="1986724"/>
          </a:xfrm>
          <a:prstGeom prst="rect">
            <a:avLst/>
          </a:prstGeom>
          <a:solidFill>
            <a:schemeClr val="accent2"/>
          </a:soli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17" y="3433875"/>
            <a:ext cx="2418440" cy="161229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872" y="3527728"/>
            <a:ext cx="2418440" cy="161229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265" y="1538256"/>
            <a:ext cx="2414618" cy="279561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967" b="7471"/>
          <a:stretch/>
        </p:blipFill>
        <p:spPr>
          <a:xfrm>
            <a:off x="1781420" y="4767594"/>
            <a:ext cx="2688411" cy="200538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312" y="4152899"/>
            <a:ext cx="2971412" cy="222856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192543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02217" y="807522"/>
            <a:ext cx="807387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СОЦИАЛЬНАЯ ЗНАЧИМОСТЬ:</a:t>
            </a:r>
            <a:r>
              <a:rPr lang="ru-RU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 Проект «Я ДОМА» станет не только украшением поселка, но и любимым местом для общения и творческого самовыражения, чтения и отдыха жителей поселка и района;</a:t>
            </a:r>
            <a:endParaRPr lang="ru-RU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 преобразование территории  Центра культуры и досуга  в уютную, яркую удобную площадку для жителей и гостей района, читателей библиотеки, посетителей досугового учреждения;  </a:t>
            </a:r>
          </a:p>
          <a:p>
            <a:endParaRPr lang="ru-RU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УНИКАЛЬНОСТЬ: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- Организация современного и яркого пространства для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поддержки талантливой молодежи занимающейся современными видами 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творчества;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Создание уютной зоны свободного общения, самореализации и развития молодежи;</a:t>
            </a:r>
          </a:p>
          <a:p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Общедоступное общественное пространство для творческого и интеллектуального развития под открытым небом; </a:t>
            </a:r>
          </a:p>
          <a:p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 Совершенствование форм культурно-досуговой работы, доступ к информации и книгам на различных носителях для населения района;</a:t>
            </a:r>
          </a:p>
          <a:p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Создание зоны притяжения для жителей и гостей поселка. </a:t>
            </a:r>
          </a:p>
          <a:p>
            <a:endParaRPr lang="ru-RU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IMG_00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22022" y="492980"/>
            <a:ext cx="2463096" cy="1847323"/>
          </a:xfrm>
          <a:prstGeom prst="rect">
            <a:avLst/>
          </a:prstGeom>
          <a:effectLst>
            <a:outerShdw blurRad="63500" sx="107000" sy="107000" algn="ctr" rotWithShape="0">
              <a:schemeClr val="accent2">
                <a:alpha val="40000"/>
              </a:schemeClr>
            </a:outerShdw>
          </a:effectLst>
        </p:spPr>
      </p:pic>
      <p:pic>
        <p:nvPicPr>
          <p:cNvPr id="7" name="Рисунок 6" descr="IMG_01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76308" y="2450368"/>
            <a:ext cx="2640000" cy="1980000"/>
          </a:xfrm>
          <a:prstGeom prst="rect">
            <a:avLst/>
          </a:prstGeom>
          <a:effectLst>
            <a:outerShdw blurRad="50800" dist="38100" sx="106000" sy="106000" algn="br" rotWithShape="0">
              <a:schemeClr val="accent2">
                <a:alpha val="40000"/>
              </a:schemeClr>
            </a:outerShdw>
          </a:effectLst>
        </p:spPr>
      </p:pic>
      <p:pic>
        <p:nvPicPr>
          <p:cNvPr id="8" name="Рисунок 7" descr="WhatsApp Image 2024-08-21 at 09.52.57.jpeg"/>
          <p:cNvPicPr>
            <a:picLocks noChangeAspect="1"/>
          </p:cNvPicPr>
          <p:nvPr/>
        </p:nvPicPr>
        <p:blipFill>
          <a:blip r:embed="rId4" cstate="print"/>
          <a:srcRect l="11936" t="15058" r="7816"/>
          <a:stretch>
            <a:fillRect/>
          </a:stretch>
        </p:blipFill>
        <p:spPr>
          <a:xfrm>
            <a:off x="8476091" y="4667416"/>
            <a:ext cx="2615980" cy="1844826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13500000" sx="104000" sy="104000" algn="br" rotWithShape="0">
              <a:schemeClr val="accent2">
                <a:lumMod val="60000"/>
                <a:lumOff val="40000"/>
                <a:alpha val="38000"/>
              </a:scheme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784" y="316298"/>
            <a:ext cx="872923" cy="10970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2350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28" t="26165" r="27143" b="36164"/>
          <a:stretch/>
        </p:blipFill>
        <p:spPr>
          <a:xfrm>
            <a:off x="6308389" y="3916698"/>
            <a:ext cx="3609215" cy="2795871"/>
          </a:xfrm>
          <a:prstGeom prst="rect">
            <a:avLst/>
          </a:prstGeom>
          <a:effectLst>
            <a:outerShdw dist="50800" dir="6900000" algn="ctr" rotWithShape="0">
              <a:schemeClr val="accent2"/>
            </a:outerShdw>
          </a:effectLst>
        </p:spPr>
      </p:pic>
      <p:sp>
        <p:nvSpPr>
          <p:cNvPr id="3" name="Овал 2"/>
          <p:cNvSpPr/>
          <p:nvPr/>
        </p:nvSpPr>
        <p:spPr>
          <a:xfrm>
            <a:off x="6982033" y="5062631"/>
            <a:ext cx="1366887" cy="141402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678" y="1310069"/>
            <a:ext cx="7461267" cy="335290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784" y="316298"/>
            <a:ext cx="872923" cy="10970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185"/>
          <a:stretch/>
        </p:blipFill>
        <p:spPr>
          <a:xfrm>
            <a:off x="7093246" y="1581882"/>
            <a:ext cx="4881758" cy="2009963"/>
          </a:xfrm>
          <a:prstGeom prst="rect">
            <a:avLst/>
          </a:prstGeom>
          <a:effectLst>
            <a:outerShdw blurRad="50800" dist="88900" dir="13560000" algn="ctr" rotWithShape="0">
              <a:schemeClr val="accent2"/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425696" y="34598"/>
            <a:ext cx="61157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ln>
                  <a:solidFill>
                    <a:sysClr val="windowText" lastClr="000000"/>
                  </a:solidFill>
                </a:ln>
                <a:solidFill>
                  <a:srgbClr val="161D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_Romanus" panose="04030702050702020802" pitchFamily="82" charset="-52"/>
              </a:rPr>
              <a:t>До реализации проекта</a:t>
            </a:r>
            <a:endParaRPr lang="ru-RU" sz="4800" dirty="0">
              <a:ln w="3175">
                <a:noFill/>
              </a:ln>
              <a:solidFill>
                <a:srgbClr val="FFFF00"/>
              </a:solidFill>
              <a:effectLst>
                <a:outerShdw blurRad="50800" dist="38100" dir="5400000" algn="t" rotWithShape="0">
                  <a:prstClr val="black"/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14" y="4434376"/>
            <a:ext cx="4697746" cy="2113985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50800" dist="101600" dir="2400000" algn="ctr" rotWithShape="0">
              <a:schemeClr val="accent2"/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18768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клумба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7808" y="4306455"/>
            <a:ext cx="2917371" cy="1944914"/>
          </a:xfrm>
          <a:prstGeom prst="rect">
            <a:avLst/>
          </a:prstGeom>
        </p:spPr>
      </p:pic>
      <p:pic>
        <p:nvPicPr>
          <p:cNvPr id="24" name="Рисунок 23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6278" y="1255548"/>
            <a:ext cx="953935" cy="321551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784" y="316298"/>
            <a:ext cx="872923" cy="1097052"/>
          </a:xfrm>
          <a:prstGeom prst="rect">
            <a:avLst/>
          </a:prstGeom>
        </p:spPr>
      </p:pic>
      <p:pic>
        <p:nvPicPr>
          <p:cNvPr id="18" name="Рисунок 17" descr="dc9a4cda379904e9fa00a9539a33a577.jpg"/>
          <p:cNvPicPr>
            <a:picLocks noChangeAspect="1"/>
          </p:cNvPicPr>
          <p:nvPr/>
        </p:nvPicPr>
        <p:blipFill>
          <a:blip r:embed="rId5" cstate="print"/>
          <a:srcRect l="11295" t="2944" r="18603"/>
          <a:stretch>
            <a:fillRect/>
          </a:stretch>
        </p:blipFill>
        <p:spPr>
          <a:xfrm>
            <a:off x="1401287" y="2125683"/>
            <a:ext cx="2630856" cy="3034146"/>
          </a:xfrm>
          <a:prstGeom prst="rect">
            <a:avLst/>
          </a:prstGeom>
        </p:spPr>
      </p:pic>
      <p:pic>
        <p:nvPicPr>
          <p:cNvPr id="19" name="Рисунок 18" descr="dc9a4cda379904e9fa00a9539a33a577.jpg"/>
          <p:cNvPicPr>
            <a:picLocks noChangeAspect="1"/>
          </p:cNvPicPr>
          <p:nvPr/>
        </p:nvPicPr>
        <p:blipFill>
          <a:blip r:embed="rId5" cstate="print"/>
          <a:srcRect l="11295" t="2944" r="18603"/>
          <a:stretch>
            <a:fillRect/>
          </a:stretch>
        </p:blipFill>
        <p:spPr>
          <a:xfrm flipH="1">
            <a:off x="7437957" y="2196457"/>
            <a:ext cx="2378424" cy="3189002"/>
          </a:xfrm>
          <a:prstGeom prst="rect">
            <a:avLst/>
          </a:prstGeom>
        </p:spPr>
      </p:pic>
      <p:pic>
        <p:nvPicPr>
          <p:cNvPr id="22" name="Рисунок 21" descr="2.jpg"/>
          <p:cNvPicPr>
            <a:picLocks noChangeAspect="1"/>
          </p:cNvPicPr>
          <p:nvPr/>
        </p:nvPicPr>
        <p:blipFill>
          <a:blip r:embed="rId3" cstate="print"/>
          <a:srcRect l="25659" t="8205" r="21618" b="3590"/>
          <a:stretch>
            <a:fillRect/>
          </a:stretch>
        </p:blipFill>
        <p:spPr>
          <a:xfrm>
            <a:off x="641268" y="1983179"/>
            <a:ext cx="724394" cy="4085112"/>
          </a:xfrm>
          <a:prstGeom prst="rect">
            <a:avLst/>
          </a:prstGeom>
        </p:spPr>
      </p:pic>
      <p:pic>
        <p:nvPicPr>
          <p:cNvPr id="23" name="Рисунок 22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57452" y="1101169"/>
            <a:ext cx="953935" cy="321551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157846" y="285007"/>
            <a:ext cx="8731828" cy="1077218"/>
          </a:xfrm>
          <a:prstGeom prst="rect">
            <a:avLst/>
          </a:prstGeom>
          <a:noFill/>
          <a:effectLst>
            <a:outerShdw blurRad="50800" dist="38100" dir="5400000" sx="66000" sy="66000" algn="t" rotWithShape="0">
              <a:prstClr val="black"/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rgbClr val="161D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_Romanus" panose="04030702050702020802" pitchFamily="82" charset="-52"/>
              </a:rPr>
              <a:t>Дизайнерское решение  читального дворика с интерактивной стойкой, дизайнерскими скамейками, клумбой и освещением</a:t>
            </a:r>
            <a:endParaRPr lang="ru-RU" sz="3200" dirty="0">
              <a:ln w="3175">
                <a:noFill/>
              </a:ln>
              <a:solidFill>
                <a:srgbClr val="FFFF00"/>
              </a:solidFill>
              <a:effectLst>
                <a:outerShdw blurRad="50800" dist="38100" dir="5400000" algn="t" rotWithShape="0">
                  <a:prstClr val="black"/>
                </a:outerShdw>
              </a:effectLst>
            </a:endParaRPr>
          </a:p>
        </p:txBody>
      </p:sp>
      <p:pic>
        <p:nvPicPr>
          <p:cNvPr id="26" name="Рисунок 25" descr="2.jpg"/>
          <p:cNvPicPr>
            <a:picLocks noChangeAspect="1"/>
          </p:cNvPicPr>
          <p:nvPr/>
        </p:nvPicPr>
        <p:blipFill>
          <a:blip r:embed="rId3" cstate="print"/>
          <a:srcRect l="25659" t="8205" r="21618" b="3590"/>
          <a:stretch>
            <a:fillRect/>
          </a:stretch>
        </p:blipFill>
        <p:spPr>
          <a:xfrm>
            <a:off x="9880271" y="2006929"/>
            <a:ext cx="724394" cy="4085112"/>
          </a:xfrm>
          <a:prstGeom prst="rect">
            <a:avLst/>
          </a:prstGeom>
        </p:spPr>
      </p:pic>
      <p:pic>
        <p:nvPicPr>
          <p:cNvPr id="13" name="Рисунок 12" descr="Интерактивная стойк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47014" y="2230342"/>
            <a:ext cx="1946135" cy="18310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2372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Летний читальный дворик 2024 Дизайн.jpg"/>
          <p:cNvPicPr>
            <a:picLocks noChangeAspect="1"/>
          </p:cNvPicPr>
          <p:nvPr/>
        </p:nvPicPr>
        <p:blipFill>
          <a:blip r:embed="rId2" cstate="print"/>
          <a:srcRect l="11276" r="11480"/>
          <a:stretch>
            <a:fillRect/>
          </a:stretch>
        </p:blipFill>
        <p:spPr>
          <a:xfrm>
            <a:off x="1840683" y="-11875"/>
            <a:ext cx="7493330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15684" y="2087680"/>
            <a:ext cx="2614406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400" cap="none" spc="0" dirty="0" smtClean="0">
                <a:ln>
                  <a:solidFill>
                    <a:sysClr val="windowText" lastClr="000000"/>
                  </a:solidFill>
                </a:ln>
                <a:solidFill>
                  <a:srgbClr val="161D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_Romanus" panose="04030702050702020802" pitchFamily="82" charset="-52"/>
              </a:rPr>
              <a:t>Дизайн проект</a:t>
            </a:r>
            <a:endParaRPr lang="ru-RU" sz="3400" cap="none" spc="0" dirty="0">
              <a:ln w="3175">
                <a:noFill/>
              </a:ln>
              <a:solidFill>
                <a:srgbClr val="FFFF00"/>
              </a:solidFill>
              <a:effectLst>
                <a:outerShdw blurRad="50800" dist="38100" dir="5400000" algn="t" rotWithShape="0">
                  <a:prstClr val="black"/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399" y="280672"/>
            <a:ext cx="872923" cy="10970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4007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клумба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4337" y="5572585"/>
            <a:ext cx="1599036" cy="1066024"/>
          </a:xfrm>
          <a:prstGeom prst="rect">
            <a:avLst/>
          </a:prstGeom>
        </p:spPr>
      </p:pic>
      <p:pic>
        <p:nvPicPr>
          <p:cNvPr id="25" name="Рисунок 24" descr="2.jpg"/>
          <p:cNvPicPr>
            <a:picLocks noChangeAspect="1"/>
          </p:cNvPicPr>
          <p:nvPr/>
        </p:nvPicPr>
        <p:blipFill rotWithShape="1">
          <a:blip r:embed="rId3" cstate="print"/>
          <a:srcRect l="31366" t="4753" r="20973" b="2142"/>
          <a:stretch/>
        </p:blipFill>
        <p:spPr>
          <a:xfrm>
            <a:off x="1274267" y="1481496"/>
            <a:ext cx="397042" cy="26143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784" y="316298"/>
            <a:ext cx="872923" cy="1097052"/>
          </a:xfrm>
          <a:prstGeom prst="rect">
            <a:avLst/>
          </a:prstGeom>
        </p:spPr>
      </p:pic>
      <p:pic>
        <p:nvPicPr>
          <p:cNvPr id="18" name="Рисунок 17" descr="dc9a4cda379904e9fa00a9539a33a577.jpg"/>
          <p:cNvPicPr>
            <a:picLocks noChangeAspect="1"/>
          </p:cNvPicPr>
          <p:nvPr/>
        </p:nvPicPr>
        <p:blipFill>
          <a:blip r:embed="rId5" cstate="print"/>
          <a:srcRect l="11295" t="2944" r="18603"/>
          <a:stretch>
            <a:fillRect/>
          </a:stretch>
        </p:blipFill>
        <p:spPr>
          <a:xfrm>
            <a:off x="124191" y="3855290"/>
            <a:ext cx="1595422" cy="183998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401287" y="33763"/>
            <a:ext cx="9772725" cy="1569660"/>
          </a:xfrm>
          <a:prstGeom prst="rect">
            <a:avLst/>
          </a:prstGeom>
          <a:noFill/>
          <a:effectLst>
            <a:outerShdw blurRad="50800" dist="38100" dir="5400000" sx="66000" sy="66000" algn="t" rotWithShape="0">
              <a:prstClr val="black"/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rgbClr val="161D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_Romanus" panose="04030702050702020802" pitchFamily="82" charset="-52"/>
              </a:rPr>
              <a:t>Дизайнерское </a:t>
            </a:r>
            <a:r>
              <a:rPr lang="ru-RU" sz="3200" dirty="0">
                <a:ln>
                  <a:solidFill>
                    <a:sysClr val="windowText" lastClr="000000"/>
                  </a:solidFill>
                </a:ln>
                <a:solidFill>
                  <a:srgbClr val="161D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_Romanus" panose="04030702050702020802" pitchFamily="82" charset="-52"/>
              </a:rPr>
              <a:t>решение зоны  </a:t>
            </a:r>
            <a:endParaRPr lang="ru-RU" sz="3200" dirty="0" smtClean="0">
              <a:ln>
                <a:solidFill>
                  <a:sysClr val="windowText" lastClr="000000"/>
                </a:solidFill>
              </a:ln>
              <a:solidFill>
                <a:srgbClr val="161D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_Romanus" panose="04030702050702020802" pitchFamily="82" charset="-52"/>
            </a:endParaRPr>
          </a:p>
          <a:p>
            <a:pPr algn="ctr"/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rgbClr val="161D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_Romanus" panose="04030702050702020802" pitchFamily="82" charset="-52"/>
              </a:rPr>
              <a:t>с АРТ-объектом «Я ДОМА», дизайнерскими скамейками, клумбами и освещением</a:t>
            </a:r>
            <a:endParaRPr lang="ru-RU" sz="3200" dirty="0">
              <a:ln w="3175">
                <a:noFill/>
              </a:ln>
              <a:solidFill>
                <a:srgbClr val="FFFF00"/>
              </a:solidFill>
              <a:effectLst>
                <a:outerShdw blurRad="50800" dist="38100" dir="5400000" algn="t" rotWithShape="0">
                  <a:prstClr val="black"/>
                </a:outerShdw>
              </a:effectLst>
            </a:endParaRPr>
          </a:p>
        </p:txBody>
      </p:sp>
      <p:pic>
        <p:nvPicPr>
          <p:cNvPr id="13" name="Рисунок 12" descr="клумба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2779" y="5572585"/>
            <a:ext cx="1599036" cy="10660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613" y="1737182"/>
            <a:ext cx="8005447" cy="2296922"/>
          </a:xfrm>
          <a:prstGeom prst="rect">
            <a:avLst/>
          </a:prstGeom>
        </p:spPr>
      </p:pic>
      <p:pic>
        <p:nvPicPr>
          <p:cNvPr id="20" name="Рисунок 19" descr="2.jpg"/>
          <p:cNvPicPr>
            <a:picLocks noChangeAspect="1"/>
          </p:cNvPicPr>
          <p:nvPr/>
        </p:nvPicPr>
        <p:blipFill rotWithShape="1">
          <a:blip r:embed="rId3" cstate="print"/>
          <a:srcRect l="31366" t="4753" r="20973" b="2142"/>
          <a:stretch/>
        </p:blipFill>
        <p:spPr>
          <a:xfrm>
            <a:off x="9870886" y="1419726"/>
            <a:ext cx="397042" cy="2614378"/>
          </a:xfrm>
          <a:prstGeom prst="rect">
            <a:avLst/>
          </a:prstGeom>
        </p:spPr>
      </p:pic>
      <p:pic>
        <p:nvPicPr>
          <p:cNvPr id="17" name="Рисунок 16" descr="dc9a4cda379904e9fa00a9539a33a577.jpg"/>
          <p:cNvPicPr>
            <a:picLocks noChangeAspect="1"/>
          </p:cNvPicPr>
          <p:nvPr/>
        </p:nvPicPr>
        <p:blipFill>
          <a:blip r:embed="rId5" cstate="print"/>
          <a:srcRect l="11295" t="2944" r="18603"/>
          <a:stretch>
            <a:fillRect/>
          </a:stretch>
        </p:blipFill>
        <p:spPr>
          <a:xfrm flipH="1">
            <a:off x="9725060" y="3855290"/>
            <a:ext cx="1595422" cy="1839988"/>
          </a:xfrm>
          <a:prstGeom prst="rect">
            <a:avLst/>
          </a:prstGeom>
        </p:spPr>
      </p:pic>
      <p:pic>
        <p:nvPicPr>
          <p:cNvPr id="28" name="Рисунок 27" descr="2.jpg"/>
          <p:cNvPicPr>
            <a:picLocks noChangeAspect="1"/>
          </p:cNvPicPr>
          <p:nvPr/>
        </p:nvPicPr>
        <p:blipFill rotWithShape="1">
          <a:blip r:embed="rId3" cstate="print"/>
          <a:srcRect l="31366" t="4753" r="20973" b="2142"/>
          <a:stretch/>
        </p:blipFill>
        <p:spPr>
          <a:xfrm>
            <a:off x="1910773" y="4243622"/>
            <a:ext cx="397042" cy="2614378"/>
          </a:xfrm>
          <a:prstGeom prst="rect">
            <a:avLst/>
          </a:prstGeom>
        </p:spPr>
      </p:pic>
      <p:pic>
        <p:nvPicPr>
          <p:cNvPr id="29" name="Рисунок 28" descr="2.jpg"/>
          <p:cNvPicPr>
            <a:picLocks noChangeAspect="1"/>
          </p:cNvPicPr>
          <p:nvPr/>
        </p:nvPicPr>
        <p:blipFill rotWithShape="1">
          <a:blip r:embed="rId3" cstate="print"/>
          <a:srcRect l="31366" t="4753" r="20973" b="2142"/>
          <a:stretch/>
        </p:blipFill>
        <p:spPr>
          <a:xfrm>
            <a:off x="8938337" y="4167863"/>
            <a:ext cx="397042" cy="26143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3772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клумба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5107027"/>
            <a:ext cx="2297373" cy="1531582"/>
          </a:xfrm>
          <a:prstGeom prst="rect">
            <a:avLst/>
          </a:prstGeom>
        </p:spPr>
      </p:pic>
      <p:pic>
        <p:nvPicPr>
          <p:cNvPr id="25" name="Рисунок 24" descr="2.jpg"/>
          <p:cNvPicPr>
            <a:picLocks noChangeAspect="1"/>
          </p:cNvPicPr>
          <p:nvPr/>
        </p:nvPicPr>
        <p:blipFill rotWithShape="1">
          <a:blip r:embed="rId3" cstate="print"/>
          <a:srcRect l="31366" t="4753" r="20973" b="2142"/>
          <a:stretch/>
        </p:blipFill>
        <p:spPr>
          <a:xfrm>
            <a:off x="1274267" y="1481496"/>
            <a:ext cx="397042" cy="26143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784" y="316298"/>
            <a:ext cx="872923" cy="109705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401287" y="33763"/>
            <a:ext cx="9772725" cy="1384995"/>
          </a:xfrm>
          <a:prstGeom prst="rect">
            <a:avLst/>
          </a:prstGeom>
          <a:noFill/>
          <a:effectLst>
            <a:outerShdw blurRad="50800" dist="38100" dir="5400000" sx="66000" sy="66000" algn="t" rotWithShape="0">
              <a:prstClr val="black"/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161D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_Romanus" panose="04030702050702020802" pitchFamily="82" charset="-52"/>
              </a:rPr>
              <a:t>Дизайнерское </a:t>
            </a:r>
            <a:r>
              <a:rPr lang="ru-RU" sz="2800" dirty="0">
                <a:ln>
                  <a:solidFill>
                    <a:sysClr val="windowText" lastClr="000000"/>
                  </a:solidFill>
                </a:ln>
                <a:solidFill>
                  <a:srgbClr val="161D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_Romanus" panose="04030702050702020802" pitchFamily="82" charset="-52"/>
              </a:rPr>
              <a:t>решение зоны  </a:t>
            </a:r>
            <a:endParaRPr lang="ru-RU" sz="2800" dirty="0" smtClean="0">
              <a:ln>
                <a:solidFill>
                  <a:sysClr val="windowText" lastClr="000000"/>
                </a:solidFill>
              </a:ln>
              <a:solidFill>
                <a:srgbClr val="161D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_Romanus" panose="04030702050702020802" pitchFamily="82" charset="-52"/>
            </a:endParaRPr>
          </a:p>
          <a:p>
            <a:pPr algn="ctr"/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161D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_Romanus" panose="04030702050702020802" pitchFamily="82" charset="-52"/>
              </a:rPr>
              <a:t>с АРТ-объектом «МОГУ ВСЁ»,</a:t>
            </a:r>
          </a:p>
          <a:p>
            <a:pPr algn="ctr"/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161D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_Romanus" panose="04030702050702020802" pitchFamily="82" charset="-52"/>
              </a:rPr>
              <a:t> садовыми скамейками, клумбой и освещением</a:t>
            </a:r>
            <a:endParaRPr lang="ru-RU" sz="2800" dirty="0">
              <a:ln w="3175">
                <a:noFill/>
              </a:ln>
              <a:solidFill>
                <a:srgbClr val="FFFF00"/>
              </a:solidFill>
              <a:effectLst>
                <a:outerShdw blurRad="50800" dist="38100" dir="5400000" algn="t" rotWithShape="0">
                  <a:prstClr val="black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353" y="1664208"/>
            <a:ext cx="5982209" cy="3364992"/>
          </a:xfrm>
          <a:prstGeom prst="rect">
            <a:avLst/>
          </a:prstGeom>
        </p:spPr>
      </p:pic>
      <p:pic>
        <p:nvPicPr>
          <p:cNvPr id="1026" name="Picture 2" descr="Скамейка уличная Лондон Сосна 2,0 м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03" y="4243622"/>
            <a:ext cx="18700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Скамейка уличная Лондон Сосна 2,0 м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02728" y="4095874"/>
            <a:ext cx="18700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6932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8897510" y="3148715"/>
            <a:ext cx="214684" cy="23058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9073764" y="2760428"/>
            <a:ext cx="214684" cy="23058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9186407" y="3485322"/>
            <a:ext cx="214684" cy="23058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9617103" y="3446891"/>
            <a:ext cx="214684" cy="23058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2441340">
            <a:off x="9102837" y="3057423"/>
            <a:ext cx="603050" cy="367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/>
              <a:t>Кресла </a:t>
            </a:r>
          </a:p>
          <a:p>
            <a:pPr algn="ctr"/>
            <a:r>
              <a:rPr lang="ru-RU" sz="900" dirty="0" smtClean="0"/>
              <a:t>мешки</a:t>
            </a:r>
            <a:endParaRPr lang="ru-RU" sz="900" dirty="0"/>
          </a:p>
        </p:txBody>
      </p:sp>
      <p:sp>
        <p:nvSpPr>
          <p:cNvPr id="8" name="Овал 7"/>
          <p:cNvSpPr/>
          <p:nvPr/>
        </p:nvSpPr>
        <p:spPr>
          <a:xfrm>
            <a:off x="270344" y="95416"/>
            <a:ext cx="1876508" cy="17174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0567093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1129</TotalTime>
  <Words>362</Words>
  <Application>Microsoft Office PowerPoint</Application>
  <PresentationFormat>Произвольный</PresentationFormat>
  <Paragraphs>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Грань</vt:lpstr>
      <vt:lpstr>   ИНИЦИАТИВНЫЙ ПРОЕКТ                                                              «Я ДОМА» территория чтения и общения    р.п. Нововаршавка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Благоустройство общественной территории центральной части р.п.Нововаршавка Нововаршавского района Омской области</dc:title>
  <dc:creator>User Windows</dc:creator>
  <cp:lastModifiedBy>Architect-03</cp:lastModifiedBy>
  <cp:revision>98</cp:revision>
  <dcterms:created xsi:type="dcterms:W3CDTF">2023-07-10T07:13:20Z</dcterms:created>
  <dcterms:modified xsi:type="dcterms:W3CDTF">2024-09-05T11:38:59Z</dcterms:modified>
</cp:coreProperties>
</file>