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17" r:id="rId3"/>
    <p:sldId id="256" r:id="rId4"/>
    <p:sldId id="257" r:id="rId5"/>
    <p:sldId id="260" r:id="rId6"/>
    <p:sldId id="324" r:id="rId7"/>
    <p:sldId id="321" r:id="rId8"/>
    <p:sldId id="322" r:id="rId9"/>
    <p:sldId id="319" r:id="rId10"/>
    <p:sldId id="318" r:id="rId11"/>
    <p:sldId id="323" r:id="rId12"/>
    <p:sldId id="325" r:id="rId13"/>
    <p:sldId id="315" r:id="rId14"/>
  </p:sldIdLst>
  <p:sldSz cx="9906000" cy="6858000" type="A4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FF"/>
    <a:srgbClr val="99FF99"/>
    <a:srgbClr val="33CCFF"/>
    <a:srgbClr val="3399FF"/>
    <a:srgbClr val="B583ED"/>
    <a:srgbClr val="CA88E8"/>
    <a:srgbClr val="62E202"/>
    <a:srgbClr val="33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075" autoAdjust="0"/>
  </p:normalViewPr>
  <p:slideViewPr>
    <p:cSldViewPr>
      <p:cViewPr>
        <p:scale>
          <a:sx n="100" d="100"/>
          <a:sy n="100" d="100"/>
        </p:scale>
        <p:origin x="-1680" y="-3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184" y="-114"/>
      </p:cViewPr>
      <p:guideLst>
        <p:guide orient="horz" pos="313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217"/>
      <c:depthPercent val="130"/>
      <c:rAngAx val="0"/>
      <c:perspective val="7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839544430117119E-3"/>
          <c:y val="1.3196580136216884E-2"/>
          <c:w val="0.9871481366709649"/>
          <c:h val="0.86007092892859327"/>
        </c:manualLayout>
      </c:layout>
      <c:pie3D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2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1460462018817596E-3"/>
          <c:w val="1"/>
          <c:h val="0.838443340719265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2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bubble3D val="0"/>
            <c:explosion val="3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2"/>
            <c:bubble3D val="0"/>
            <c:explosion val="7"/>
            <c:spPr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3"/>
            <c:bubble3D val="0"/>
            <c:explosion val="3"/>
            <c:spPr>
              <a:gradFill flip="none" rotWithShape="1">
                <a:gsLst>
                  <a:gs pos="0">
                    <a:schemeClr val="accent4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4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4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4"/>
            <c:bubble3D val="0"/>
            <c:explosion val="12"/>
            <c:spPr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/>
            </c:spPr>
          </c:dPt>
          <c:dLbls>
            <c:dLbl>
              <c:idx val="0"/>
              <c:layout>
                <c:manualLayout>
                  <c:x val="-6.732723268035512E-2"/>
                  <c:y val="9.187553280696216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>
                        <a:solidFill>
                          <a:schemeClr val="bg1"/>
                        </a:solidFill>
                      </a:rPr>
                      <a:t>НДФЛ 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260</a:t>
                    </a:r>
                    <a:r>
                      <a:rPr lang="ru-RU" sz="1600" b="1" baseline="0" dirty="0" smtClean="0">
                        <a:solidFill>
                          <a:schemeClr val="bg1"/>
                        </a:solidFill>
                      </a:rPr>
                      <a:t> 258,2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   </a:t>
                    </a:r>
                    <a:r>
                      <a:rPr lang="ru-RU" sz="1600" b="1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87,4</a:t>
                    </a:r>
                    <a:r>
                      <a:rPr lang="ru-RU" sz="1600" b="1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%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841984297155864"/>
                  <c:y val="-5.3940200100067469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i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Налоги на совокупный доход </a:t>
                    </a:r>
                    <a:r>
                      <a:rPr lang="ru-RU" sz="1600" b="1" i="1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16228,0   5,5%</a:t>
                    </a:r>
                    <a:endParaRPr lang="ru-RU" b="1" i="1" dirty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294079680012563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i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Доходы от акцизов на </a:t>
                    </a:r>
                    <a:r>
                      <a:rPr lang="ru-RU" sz="1600" b="1" i="1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ГСМ 5912,5   </a:t>
                    </a:r>
                  </a:p>
                  <a:p>
                    <a:r>
                      <a:rPr lang="ru-RU" sz="1600" b="1" i="1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2,0%</a:t>
                    </a:r>
                    <a:endParaRPr lang="ru-RU" b="1" i="1" dirty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7112250116965457E-3"/>
                  <c:y val="4.6832446266036512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i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Прочие доходы </a:t>
                    </a:r>
                    <a:r>
                      <a:rPr lang="ru-RU" sz="1600" b="1" i="1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6381,5 </a:t>
                    </a:r>
                  </a:p>
                  <a:p>
                    <a:r>
                      <a:rPr lang="ru-RU" sz="1600" b="1" i="1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 2,1%</a:t>
                    </a:r>
                    <a:endParaRPr lang="ru-RU" b="1" i="1" dirty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502177129038536E-2"/>
                  <c:y val="-7.9354373070345333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i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Доходы от использования имущества </a:t>
                    </a:r>
                    <a:r>
                      <a:rPr lang="ru-RU" sz="1600" b="1" i="1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8830,4   3,0%</a:t>
                    </a:r>
                    <a:r>
                      <a:rPr lang="ru-RU" sz="1600" dirty="0"/>
                      <a:t>
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НДФЛ 80962,3   79,8%</c:v>
                </c:pt>
                <c:pt idx="1">
                  <c:v>Налоги на совокупный доход 9897,3   9,8%</c:v>
                </c:pt>
                <c:pt idx="2">
                  <c:v>Доходы от акцизов на ГСМ 3600,0   3,5%</c:v>
                </c:pt>
                <c:pt idx="3">
                  <c:v>Прочие доходы 3939,3   3,9%</c:v>
                </c:pt>
                <c:pt idx="4">
                  <c:v>Доходы от использования имущества 3067,6   3,0%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80.099999999999994</c:v>
                </c:pt>
                <c:pt idx="1">
                  <c:v>9.6999999999999993</c:v>
                </c:pt>
                <c:pt idx="2">
                  <c:v>2.2999999999999998</c:v>
                </c:pt>
                <c:pt idx="3">
                  <c:v>5</c:v>
                </c:pt>
                <c:pt idx="4">
                  <c:v>2.9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08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3499355819752233"/>
          <c:y val="4.4302014713582034E-2"/>
          <c:w val="0.5646847898964491"/>
          <c:h val="0.7896349114546451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28728299199894"/>
          <c:y val="0.17575596369357474"/>
          <c:w val="0.81592412127458913"/>
          <c:h val="0.798770166663408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bubble3D val="0"/>
            <c:explosion val="11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explosion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3"/>
            <c:bubble3D val="0"/>
            <c:explosion val="0"/>
            <c:spPr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4"/>
            <c:bubble3D val="0"/>
            <c:explosion val="10"/>
            <c:spPr>
              <a:solidFill>
                <a:schemeClr val="bg1"/>
              </a:solidFill>
            </c:spPr>
          </c:dPt>
          <c:dPt>
            <c:idx val="5"/>
            <c:bubble3D val="0"/>
            <c:explosion val="3"/>
            <c:spPr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6"/>
            <c:bubble3D val="0"/>
            <c:explosion val="1"/>
            <c:spPr>
              <a:gradFill flip="none" rotWithShape="1">
                <a:gsLst>
                  <a:gs pos="0">
                    <a:schemeClr val="accent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7"/>
            <c:bubble3D val="0"/>
            <c:explosion val="20"/>
            <c:spPr>
              <a:gradFill flip="none" rotWithShape="1">
                <a:gsLst>
                  <a:gs pos="0">
                    <a:schemeClr val="accent3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3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8"/>
            <c:bubble3D val="0"/>
            <c:explosion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9"/>
            <c:bubble3D val="0"/>
            <c:explosion val="0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Lbls>
            <c:dLbl>
              <c:idx val="0"/>
              <c:layout>
                <c:manualLayout>
                  <c:x val="-5.3681550027942358E-2"/>
                  <c:y val="0.1091474495915160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ЖКХ </a:t>
                    </a:r>
                    <a:r>
                      <a:rPr lang="ru-RU" sz="1600" dirty="0" smtClean="0"/>
                      <a:t>18020,0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2,2%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-0.24530709160137734"/>
                  <c:y val="-1.807153019552652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err="1"/>
                      <a:t>Общегос</a:t>
                    </a:r>
                    <a:r>
                      <a:rPr lang="ru-RU" sz="1600" dirty="0"/>
                      <a:t>. вопросы </a:t>
                    </a:r>
                    <a:r>
                      <a:rPr lang="ru-RU" sz="1600" dirty="0" smtClean="0"/>
                      <a:t>101345,8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12,4%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9.931129485524362E-2"/>
                  <c:y val="-9.239595203843296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Социальная политика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28180,0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3,4%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215861421239732E-3"/>
                  <c:y val="-8.135555374912922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</a:t>
                    </a:r>
                    <a:r>
                      <a:rPr lang="ru-RU" sz="1600" dirty="0"/>
                      <a:t>. безопасность и правоохранит. безопастность 35,0
</a:t>
                    </a:r>
                    <a:r>
                      <a:rPr lang="ru-RU" sz="1600" dirty="0" smtClean="0"/>
                      <a:t>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6.8758645850274441E-2"/>
                  <c:y val="-0.2179181399105217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Межбюджетные </a:t>
                    </a:r>
                    <a:r>
                      <a:rPr lang="ru-RU" sz="1600" dirty="0"/>
                      <a:t>трансферты </a:t>
                    </a:r>
                    <a:r>
                      <a:rPr lang="ru-RU" sz="1600" dirty="0" smtClean="0"/>
                      <a:t>40669,7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5,0%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9763678419353327E-2"/>
                  <c:y val="-0.1707253705260289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Культура </a:t>
                    </a:r>
                    <a:r>
                      <a:rPr lang="ru-RU" sz="1600" dirty="0"/>
                      <a:t>и кинематография </a:t>
                    </a:r>
                    <a:r>
                      <a:rPr lang="ru-RU" sz="1600" dirty="0" smtClean="0"/>
                      <a:t>64550,2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7,9%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600" b="1" i="1" dirty="0">
                        <a:solidFill>
                          <a:schemeClr val="bg1"/>
                        </a:solidFill>
                      </a:rPr>
                      <a:t>Образование </a:t>
                    </a:r>
                    <a:endParaRPr lang="ru-RU" sz="1600" b="1" i="1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600" b="1" i="1" dirty="0" smtClean="0">
                        <a:solidFill>
                          <a:schemeClr val="bg1"/>
                        </a:solidFill>
                      </a:rPr>
                      <a:t>541002,4 </a:t>
                    </a:r>
                  </a:p>
                  <a:p>
                    <a:r>
                      <a:rPr lang="ru-RU" sz="1600" b="1" i="1" dirty="0" smtClean="0">
                        <a:solidFill>
                          <a:schemeClr val="bg1"/>
                        </a:solidFill>
                      </a:rPr>
                      <a:t>66,2%</a:t>
                    </a:r>
                    <a:endParaRPr lang="ru-RU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0.15767445910388542"/>
                  <c:y val="-4.960113283949349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Нац. </a:t>
                    </a:r>
                    <a:r>
                      <a:rPr lang="ru-RU" sz="1600" dirty="0" smtClean="0"/>
                      <a:t>экономика 16545,9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2,0%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6.1147354385227025E-2"/>
                  <c:y val="2.525108724181121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Физическая культура и спорт </a:t>
                    </a:r>
                    <a:r>
                      <a:rPr lang="ru-RU" sz="1600" dirty="0" smtClean="0"/>
                      <a:t>4606,4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0,6%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1">
                    <a:solidFill>
                      <a:schemeClr val="accent5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ЖКХ 2775,0</c:v>
                </c:pt>
                <c:pt idx="1">
                  <c:v>ох ок среды</c:v>
                </c:pt>
                <c:pt idx="2">
                  <c:v>Общегос. вопросы 43700,6</c:v>
                </c:pt>
                <c:pt idx="3">
                  <c:v>Социальная политика 26165,70</c:v>
                </c:pt>
                <c:pt idx="4">
                  <c:v>ох ок среды</c:v>
                </c:pt>
                <c:pt idx="5">
                  <c:v>Межбюджетные трансферты 18353,8</c:v>
                </c:pt>
                <c:pt idx="6">
                  <c:v>Культура и кинематография 43319,9</c:v>
                </c:pt>
                <c:pt idx="7">
                  <c:v>Образование 245896,4</c:v>
                </c:pt>
                <c:pt idx="8">
                  <c:v>Нац. Экономика 7231,1</c:v>
                </c:pt>
                <c:pt idx="9">
                  <c:v>Физическая культура и спорт 10770,4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1.5</c:v>
                </c:pt>
                <c:pt idx="1">
                  <c:v>0.5</c:v>
                </c:pt>
                <c:pt idx="2">
                  <c:v>9.5</c:v>
                </c:pt>
                <c:pt idx="3">
                  <c:v>4.7</c:v>
                </c:pt>
                <c:pt idx="5">
                  <c:v>6.1</c:v>
                </c:pt>
                <c:pt idx="6">
                  <c:v>9.8000000000000007</c:v>
                </c:pt>
                <c:pt idx="7">
                  <c:v>62.9</c:v>
                </c:pt>
                <c:pt idx="8">
                  <c:v>3.3</c:v>
                </c:pt>
                <c:pt idx="9">
                  <c:v>2.2000000000000002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89272970409841E-2"/>
          <c:y val="5.9431264856423471E-2"/>
          <c:w val="0.97021454059180323"/>
          <c:h val="0.93773867491231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solidFill>
                          <a:schemeClr val="bg1"/>
                        </a:solidFill>
                        <a:latin typeface="Arial Black" pitchFamily="34" charset="0"/>
                      </a:rPr>
                      <a:t>93 448,7</a:t>
                    </a:r>
                    <a:endParaRPr lang="en-US" sz="1000" dirty="0">
                      <a:solidFill>
                        <a:schemeClr val="bg1"/>
                      </a:solidFill>
                      <a:latin typeface="Arial Black" pitchFamily="34" charset="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solidFill>
                          <a:schemeClr val="bg1"/>
                        </a:solidFill>
                        <a:latin typeface="Arial Black" pitchFamily="34" charset="0"/>
                      </a:rPr>
                      <a:t>85 821,5</a:t>
                    </a:r>
                    <a:endParaRPr lang="en-US" sz="1000" dirty="0">
                      <a:solidFill>
                        <a:schemeClr val="bg1"/>
                      </a:solidFill>
                      <a:latin typeface="Arial Black" pitchFamily="34" charset="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г.</c:v>
                </c:pt>
                <c:pt idx="1">
                  <c:v>2023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1.3</c:v>
                </c:pt>
                <c:pt idx="1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6056576"/>
        <c:axId val="47278336"/>
      </c:barChart>
      <c:catAx>
        <c:axId val="460565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7278336"/>
        <c:crosses val="autoZero"/>
        <c:auto val="1"/>
        <c:lblAlgn val="ctr"/>
        <c:lblOffset val="100"/>
        <c:noMultiLvlLbl val="0"/>
      </c:catAx>
      <c:valAx>
        <c:axId val="47278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6056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89272970409841E-2"/>
          <c:y val="5.9431264856423471E-2"/>
          <c:w val="0.97021454059180323"/>
          <c:h val="0.93773867491231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solidFill>
                          <a:schemeClr val="bg1"/>
                        </a:solidFill>
                        <a:latin typeface="Arial Black" pitchFamily="34" charset="0"/>
                      </a:rPr>
                      <a:t>187 227,00</a:t>
                    </a:r>
                  </a:p>
                  <a:p>
                    <a:r>
                      <a:rPr lang="ru-RU" sz="1000" dirty="0" smtClean="0">
                        <a:solidFill>
                          <a:schemeClr val="bg1"/>
                        </a:solidFill>
                        <a:latin typeface="Arial Black" pitchFamily="34" charset="0"/>
                      </a:rPr>
                      <a:t>тыс. руб.</a:t>
                    </a:r>
                    <a:endParaRPr lang="en-US" sz="1000" dirty="0">
                      <a:solidFill>
                        <a:schemeClr val="bg1"/>
                      </a:solidFill>
                      <a:latin typeface="Arial Black" pitchFamily="34" charset="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solidFill>
                          <a:schemeClr val="bg1"/>
                        </a:solidFill>
                        <a:latin typeface="Arial Black" pitchFamily="34" charset="0"/>
                      </a:rPr>
                      <a:t>202 590,5</a:t>
                    </a:r>
                  </a:p>
                  <a:p>
                    <a:r>
                      <a:rPr lang="ru-RU" sz="1000" dirty="0" smtClean="0">
                        <a:solidFill>
                          <a:schemeClr val="bg1"/>
                        </a:solidFill>
                        <a:latin typeface="Arial Black" pitchFamily="34" charset="0"/>
                      </a:rPr>
                      <a:t>тыс. руб.</a:t>
                    </a:r>
                    <a:endParaRPr lang="en-US" sz="1000" dirty="0">
                      <a:solidFill>
                        <a:schemeClr val="bg1"/>
                      </a:solidFill>
                      <a:latin typeface="Arial Black" pitchFamily="34" charset="0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г.</c:v>
                </c:pt>
                <c:pt idx="1">
                  <c:v>2023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1.3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8027008"/>
        <c:axId val="58361728"/>
      </c:barChart>
      <c:catAx>
        <c:axId val="580270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8361728"/>
        <c:crosses val="autoZero"/>
        <c:auto val="1"/>
        <c:lblAlgn val="ctr"/>
        <c:lblOffset val="100"/>
        <c:noMultiLvlLbl val="0"/>
      </c:catAx>
      <c:valAx>
        <c:axId val="583617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8027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Расходы на </a:t>
            </a:r>
            <a:r>
              <a:rPr lang="ru-RU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культуру</a:t>
            </a:r>
          </a:p>
          <a:p>
            <a:pPr>
              <a:defRPr/>
            </a:pPr>
            <a:r>
              <a:rPr lang="ru-RU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2025 </a:t>
            </a:r>
            <a:r>
              <a:rPr lang="ru-RU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год</a:t>
            </a:r>
            <a:r>
              <a:rPr lang="ru-RU" dirty="0"/>
              <a:t>
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культуру 2019 год
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59627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13964,5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Собственные средства</c:v>
                </c:pt>
                <c:pt idx="1">
                  <c:v>Средства поселений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48019.1</c:v>
                </c:pt>
                <c:pt idx="1">
                  <c:v>12858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0.51964</cdr:x>
      <cdr:y>1</cdr:y>
    </cdr:from>
    <cdr:to>
      <cdr:x>0.53718</cdr:x>
      <cdr:y>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4910275" y="5736130"/>
          <a:ext cx="1657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0.33421</cdr:x>
      <cdr:y>0.84092</cdr:y>
    </cdr:from>
    <cdr:to>
      <cdr:x>0.52261</cdr:x>
      <cdr:y>0.87207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3193405" y="4652214"/>
          <a:ext cx="1800200" cy="1723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0.40458</cdr:x>
      <cdr:y>0.3014</cdr:y>
    </cdr:from>
    <cdr:to>
      <cdr:x>0.59847</cdr:x>
      <cdr:y>0.45449</cdr:y>
    </cdr:to>
    <cdr:sp macro="" textlink="">
      <cdr:nvSpPr>
        <cdr:cNvPr id="2" name="TextBox 1"/>
        <cdr:cNvSpPr txBox="1"/>
      </cdr:nvSpPr>
      <cdr:spPr>
        <a:xfrm xmlns:a="http://schemas.openxmlformats.org/drawingml/2006/main" rot="1520502">
          <a:off x="1930617" y="637912"/>
          <a:ext cx="925224" cy="324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</a:rPr>
            <a:t>-7 627,2</a:t>
          </a:r>
          <a:endParaRPr lang="ru-RU" sz="1200" dirty="0">
            <a:solidFill>
              <a:schemeClr val="accent3">
                <a:lumMod val="60000"/>
                <a:lumOff val="40000"/>
              </a:schemeClr>
            </a:solidFill>
            <a:latin typeface="Arial Black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0.39345</cdr:x>
      <cdr:y>0.63488</cdr:y>
    </cdr:from>
    <cdr:to>
      <cdr:x>0.63764</cdr:x>
      <cdr:y>0.78797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491956">
          <a:off x="1734796" y="1097192"/>
          <a:ext cx="1076635" cy="264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</a:rPr>
            <a:t>+15363,50</a:t>
          </a:r>
        </a:p>
        <a:p xmlns:a="http://schemas.openxmlformats.org/drawingml/2006/main">
          <a:endParaRPr lang="ru-RU" sz="1200" dirty="0">
            <a:solidFill>
              <a:schemeClr val="accent3">
                <a:lumMod val="60000"/>
                <a:lumOff val="40000"/>
              </a:schemeClr>
            </a:solidFill>
            <a:latin typeface="Arial Black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161" cy="497367"/>
          </a:xfrm>
          <a:prstGeom prst="rect">
            <a:avLst/>
          </a:prstGeom>
        </p:spPr>
        <p:txBody>
          <a:bodyPr vert="horz" lIns="92819" tIns="46409" rIns="92819" bIns="464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388" y="0"/>
            <a:ext cx="2930161" cy="497367"/>
          </a:xfrm>
          <a:prstGeom prst="rect">
            <a:avLst/>
          </a:prstGeom>
        </p:spPr>
        <p:txBody>
          <a:bodyPr vert="horz" lIns="92819" tIns="46409" rIns="92819" bIns="46409" rtlCol="0"/>
          <a:lstStyle>
            <a:lvl1pPr algn="r">
              <a:defRPr sz="1200"/>
            </a:lvl1pPr>
          </a:lstStyle>
          <a:p>
            <a:fld id="{455ECC8F-B761-4BAE-BE0A-0586A5024C0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538"/>
            <a:ext cx="2930161" cy="497366"/>
          </a:xfrm>
          <a:prstGeom prst="rect">
            <a:avLst/>
          </a:prstGeom>
        </p:spPr>
        <p:txBody>
          <a:bodyPr vert="horz" lIns="92819" tIns="46409" rIns="92819" bIns="464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388" y="9443538"/>
            <a:ext cx="2930161" cy="497366"/>
          </a:xfrm>
          <a:prstGeom prst="rect">
            <a:avLst/>
          </a:prstGeom>
        </p:spPr>
        <p:txBody>
          <a:bodyPr vert="horz" lIns="92819" tIns="46409" rIns="92819" bIns="46409" rtlCol="0" anchor="b"/>
          <a:lstStyle>
            <a:lvl1pPr algn="r">
              <a:defRPr sz="1200"/>
            </a:lvl1pPr>
          </a:lstStyle>
          <a:p>
            <a:fld id="{5682CBBE-313A-4C6F-9986-C8F9C3B17E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633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7125"/>
          </a:xfrm>
          <a:prstGeom prst="rect">
            <a:avLst/>
          </a:prstGeom>
        </p:spPr>
        <p:txBody>
          <a:bodyPr vert="horz" lIns="92819" tIns="46409" rIns="92819" bIns="464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7125"/>
          </a:xfrm>
          <a:prstGeom prst="rect">
            <a:avLst/>
          </a:prstGeom>
        </p:spPr>
        <p:txBody>
          <a:bodyPr vert="horz" lIns="92819" tIns="46409" rIns="92819" bIns="46409" rtlCol="0"/>
          <a:lstStyle>
            <a:lvl1pPr algn="r">
              <a:defRPr sz="1200"/>
            </a:lvl1pPr>
          </a:lstStyle>
          <a:p>
            <a:fld id="{A908B8AB-E7A2-4DC3-9E80-383A65BAE02A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746125"/>
            <a:ext cx="53863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19" tIns="46409" rIns="92819" bIns="464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2819" tIns="46409" rIns="92819" bIns="4640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5"/>
          </a:xfrm>
          <a:prstGeom prst="rect">
            <a:avLst/>
          </a:prstGeom>
        </p:spPr>
        <p:txBody>
          <a:bodyPr vert="horz" lIns="92819" tIns="46409" rIns="92819" bIns="464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5"/>
          </a:xfrm>
          <a:prstGeom prst="rect">
            <a:avLst/>
          </a:prstGeom>
        </p:spPr>
        <p:txBody>
          <a:bodyPr vert="horz" lIns="92819" tIns="46409" rIns="92819" bIns="46409" rtlCol="0" anchor="b"/>
          <a:lstStyle>
            <a:lvl1pPr algn="r">
              <a:defRPr sz="1200"/>
            </a:lvl1pPr>
          </a:lstStyle>
          <a:p>
            <a:fld id="{9A25545C-01A4-4332-904E-8EA4CA467E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32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B14C-A129-4A2F-A670-565036D678F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417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417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B14C-A129-4A2F-A670-565036D678F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7388" y="746125"/>
            <a:ext cx="5386387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5545C-01A4-4332-904E-8EA4CA467E8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417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06B3-ECA6-4CB9-8CED-7C173D3F89DC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91F74-CB28-485D-99D4-0891D2EB50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386921" y="1357298"/>
            <a:ext cx="920954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Проект бюджета Нововаршавского муниципального района </a:t>
            </a: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на 2025 год и плановый период 2026 и 2027 годов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477838"/>
            <a:ext cx="9906000" cy="144462"/>
            <a:chOff x="0" y="301"/>
            <a:chExt cx="5760" cy="91"/>
          </a:xfrm>
        </p:grpSpPr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0" y="346"/>
              <a:ext cx="576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0" y="301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0" y="392"/>
              <a:ext cx="576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198" y="65088"/>
            <a:ext cx="98888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6500834"/>
            <a:ext cx="9906000" cy="144462"/>
            <a:chOff x="0" y="301"/>
            <a:chExt cx="5760" cy="91"/>
          </a:xfrm>
        </p:grpSpPr>
        <p:sp>
          <p:nvSpPr>
            <p:cNvPr id="11" name="Line 3"/>
            <p:cNvSpPr>
              <a:spLocks noChangeShapeType="1"/>
            </p:cNvSpPr>
            <p:nvPr/>
          </p:nvSpPr>
          <p:spPr bwMode="auto">
            <a:xfrm>
              <a:off x="0" y="346"/>
              <a:ext cx="576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0" y="301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0" y="392"/>
              <a:ext cx="576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65088"/>
            <a:ext cx="9906000" cy="557212"/>
            <a:chOff x="0" y="65088"/>
            <a:chExt cx="9906000" cy="557212"/>
          </a:xfrm>
        </p:grpSpPr>
        <p:grpSp>
          <p:nvGrpSpPr>
            <p:cNvPr id="11" name="Group 2"/>
            <p:cNvGrpSpPr>
              <a:grpSpLocks/>
            </p:cNvGrpSpPr>
            <p:nvPr/>
          </p:nvGrpSpPr>
          <p:grpSpPr bwMode="auto">
            <a:xfrm>
              <a:off x="0" y="477838"/>
              <a:ext cx="9906000" cy="144462"/>
              <a:chOff x="0" y="301"/>
              <a:chExt cx="5760" cy="91"/>
            </a:xfrm>
          </p:grpSpPr>
          <p:sp>
            <p:nvSpPr>
              <p:cNvPr id="13" name="Line 3"/>
              <p:cNvSpPr>
                <a:spLocks noChangeShapeType="1"/>
              </p:cNvSpPr>
              <p:nvPr/>
            </p:nvSpPr>
            <p:spPr bwMode="auto">
              <a:xfrm>
                <a:off x="0" y="346"/>
                <a:ext cx="5760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4"/>
              <p:cNvSpPr>
                <a:spLocks noChangeShapeType="1"/>
              </p:cNvSpPr>
              <p:nvPr/>
            </p:nvSpPr>
            <p:spPr bwMode="auto">
              <a:xfrm>
                <a:off x="0" y="301"/>
                <a:ext cx="576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5"/>
              <p:cNvSpPr>
                <a:spLocks noChangeShapeType="1"/>
              </p:cNvSpPr>
              <p:nvPr/>
            </p:nvSpPr>
            <p:spPr bwMode="auto">
              <a:xfrm>
                <a:off x="0" y="392"/>
                <a:ext cx="5760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7198" y="65088"/>
              <a:ext cx="9888802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b="1" dirty="0">
                  <a:solidFill>
                    <a:srgbClr val="070189"/>
                  </a:solidFill>
                  <a:latin typeface="Times New Roman" pitchFamily="18" charset="0"/>
                </a:rPr>
                <a:t>АДМИНИСТРАЦИЯ НОВОВАРШАВСКОГО МУНИЦИПАЛЬНОГО РАЙОНА</a:t>
              </a:r>
            </a:p>
          </p:txBody>
        </p:sp>
      </p:grpSp>
      <p:sp>
        <p:nvSpPr>
          <p:cNvPr id="5" name="Овал 4"/>
          <p:cNvSpPr/>
          <p:nvPr/>
        </p:nvSpPr>
        <p:spPr>
          <a:xfrm>
            <a:off x="57299" y="1797144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65311" y="1898200"/>
            <a:ext cx="1584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6"/>
                </a:solidFill>
                <a:latin typeface="Arial Black" pitchFamily="34" charset="0"/>
              </a:rPr>
              <a:t>Система образования района</a:t>
            </a:r>
            <a:endParaRPr lang="ru-RU" sz="1200" dirty="0">
              <a:solidFill>
                <a:schemeClr val="accent6"/>
              </a:solidFill>
              <a:latin typeface="Arial Blac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20752" y="1483892"/>
            <a:ext cx="1584176" cy="1994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15 школ</a:t>
            </a:r>
            <a:endParaRPr lang="ru-RU" sz="12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719125" y="1751439"/>
            <a:ext cx="1584176" cy="3988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7 дошкольных учреждений</a:t>
            </a:r>
            <a:endParaRPr lang="ru-RU" sz="1200" b="1" dirty="0"/>
          </a:p>
        </p:txBody>
      </p:sp>
      <p:sp>
        <p:nvSpPr>
          <p:cNvPr id="21" name="Стрелка вниз 20"/>
          <p:cNvSpPr/>
          <p:nvPr/>
        </p:nvSpPr>
        <p:spPr>
          <a:xfrm rot="15900000">
            <a:off x="2179908" y="1520815"/>
            <a:ext cx="180000" cy="86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15600000">
            <a:off x="2084554" y="1215296"/>
            <a:ext cx="180000" cy="93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727918" y="2221366"/>
            <a:ext cx="1584176" cy="1994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 доп. образования</a:t>
            </a:r>
            <a:endParaRPr lang="ru-RU" sz="1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39123" y="2517802"/>
            <a:ext cx="1584176" cy="720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9 групп дошкольного образования</a:t>
            </a:r>
            <a:endParaRPr lang="ru-RU" sz="1200" b="1" dirty="0"/>
          </a:p>
        </p:txBody>
      </p:sp>
      <p:sp>
        <p:nvSpPr>
          <p:cNvPr id="26" name="Стрелка вниз 25"/>
          <p:cNvSpPr/>
          <p:nvPr/>
        </p:nvSpPr>
        <p:spPr>
          <a:xfrm rot="17573962">
            <a:off x="2055586" y="2266780"/>
            <a:ext cx="180000" cy="1255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96347" y="3221421"/>
            <a:ext cx="44459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8850"/>
            <a:r>
              <a:rPr lang="ru-RU" sz="1600" b="1" dirty="0" smtClean="0">
                <a:latin typeface="Times New Roman" pitchFamily="18" charset="0"/>
              </a:rPr>
              <a:t>42 </a:t>
            </a:r>
            <a:r>
              <a:rPr lang="ru-RU" sz="1600" b="1" smtClean="0">
                <a:latin typeface="Times New Roman" pitchFamily="18" charset="0"/>
              </a:rPr>
              <a:t>объекта                       29 </a:t>
            </a:r>
            <a:r>
              <a:rPr lang="ru-RU" sz="1600" b="1" dirty="0" smtClean="0">
                <a:latin typeface="Times New Roman" pitchFamily="18" charset="0"/>
              </a:rPr>
              <a:t>ед. транспорта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0934" y="3521402"/>
            <a:ext cx="429137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8850"/>
            <a:r>
              <a:rPr lang="ru-RU" sz="1400" b="1" dirty="0" smtClean="0">
                <a:latin typeface="Times New Roman" pitchFamily="18" charset="0"/>
              </a:rPr>
              <a:t>Целевые показатели (руб.):</a:t>
            </a:r>
          </a:p>
          <a:p>
            <a:pPr marL="285750" indent="-285750" defTabSz="958850">
              <a:buFont typeface="Arial" pitchFamily="34" charset="0"/>
              <a:buChar char="•"/>
            </a:pPr>
            <a:r>
              <a:rPr lang="ru-RU" sz="1400" b="1" dirty="0" smtClean="0">
                <a:latin typeface="Times New Roman" pitchFamily="18" charset="0"/>
              </a:rPr>
              <a:t>Заработная плата педагогическим работникам общего образования – 42 856</a:t>
            </a:r>
          </a:p>
          <a:p>
            <a:pPr marL="285750" indent="-285750" defTabSz="958850">
              <a:buFont typeface="Arial" pitchFamily="34" charset="0"/>
              <a:buChar char="•"/>
            </a:pPr>
            <a:r>
              <a:rPr lang="ru-RU" sz="1400" b="1" dirty="0" smtClean="0">
                <a:latin typeface="Times New Roman" pitchFamily="18" charset="0"/>
              </a:rPr>
              <a:t>Заработная </a:t>
            </a:r>
            <a:r>
              <a:rPr lang="ru-RU" sz="1400" b="1" dirty="0">
                <a:latin typeface="Times New Roman" pitchFamily="18" charset="0"/>
              </a:rPr>
              <a:t>плата </a:t>
            </a:r>
            <a:r>
              <a:rPr lang="ru-RU" sz="1400" b="1" dirty="0" smtClean="0">
                <a:latin typeface="Times New Roman" pitchFamily="18" charset="0"/>
              </a:rPr>
              <a:t>педагогическим работникам </a:t>
            </a:r>
          </a:p>
          <a:p>
            <a:pPr defTabSz="958850"/>
            <a:r>
              <a:rPr lang="ru-RU" sz="1400" b="1" dirty="0">
                <a:latin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</a:rPr>
              <a:t>      дополнительного </a:t>
            </a:r>
            <a:r>
              <a:rPr lang="ru-RU" sz="1400" b="1" dirty="0">
                <a:latin typeface="Times New Roman" pitchFamily="18" charset="0"/>
              </a:rPr>
              <a:t>образования – </a:t>
            </a:r>
            <a:r>
              <a:rPr lang="ru-RU" sz="1400" b="1" dirty="0" smtClean="0">
                <a:latin typeface="Times New Roman" pitchFamily="18" charset="0"/>
              </a:rPr>
              <a:t>48 770</a:t>
            </a:r>
          </a:p>
          <a:p>
            <a:pPr marL="285750" indent="-285750" defTabSz="958850">
              <a:buFont typeface="Arial" pitchFamily="34" charset="0"/>
              <a:buChar char="•"/>
            </a:pPr>
            <a:r>
              <a:rPr lang="ru-RU" sz="1400" b="1" dirty="0" smtClean="0">
                <a:latin typeface="Times New Roman" pitchFamily="18" charset="0"/>
              </a:rPr>
              <a:t>Заработная </a:t>
            </a:r>
            <a:r>
              <a:rPr lang="ru-RU" sz="1400" b="1" dirty="0">
                <a:latin typeface="Times New Roman" pitchFamily="18" charset="0"/>
              </a:rPr>
              <a:t>плата </a:t>
            </a:r>
            <a:r>
              <a:rPr lang="ru-RU" sz="1400" b="1" dirty="0" smtClean="0">
                <a:latin typeface="Times New Roman" pitchFamily="18" charset="0"/>
              </a:rPr>
              <a:t>педагогическим </a:t>
            </a:r>
            <a:r>
              <a:rPr lang="ru-RU" sz="1400" b="1" dirty="0">
                <a:latin typeface="Times New Roman" pitchFamily="18" charset="0"/>
              </a:rPr>
              <a:t>работникам </a:t>
            </a:r>
          </a:p>
          <a:p>
            <a:pPr defTabSz="958850"/>
            <a:r>
              <a:rPr lang="ru-RU" sz="1400" b="1" dirty="0">
                <a:latin typeface="Times New Roman" pitchFamily="18" charset="0"/>
              </a:rPr>
              <a:t>       </a:t>
            </a:r>
            <a:r>
              <a:rPr lang="ru-RU" sz="1400" b="1" dirty="0" smtClean="0">
                <a:latin typeface="Times New Roman" pitchFamily="18" charset="0"/>
              </a:rPr>
              <a:t>дошкольного </a:t>
            </a:r>
            <a:r>
              <a:rPr lang="ru-RU" sz="1400" b="1" dirty="0">
                <a:latin typeface="Times New Roman" pitchFamily="18" charset="0"/>
              </a:rPr>
              <a:t>образования – </a:t>
            </a:r>
            <a:r>
              <a:rPr lang="ru-RU" sz="1400" b="1" dirty="0" smtClean="0">
                <a:latin typeface="Times New Roman" pitchFamily="18" charset="0"/>
              </a:rPr>
              <a:t>42 361</a:t>
            </a:r>
            <a:endParaRPr lang="ru-RU" sz="1400" b="1" dirty="0">
              <a:latin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 rot="16200000">
            <a:off x="2197125" y="1892569"/>
            <a:ext cx="180000" cy="86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162471307"/>
              </p:ext>
            </p:extLst>
          </p:nvPr>
        </p:nvGraphicFramePr>
        <p:xfrm>
          <a:off x="333172" y="4797150"/>
          <a:ext cx="4409135" cy="1728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Box 1"/>
          <p:cNvSpPr txBox="1"/>
          <p:nvPr/>
        </p:nvSpPr>
        <p:spPr>
          <a:xfrm rot="21600000">
            <a:off x="1132805" y="5524624"/>
            <a:ext cx="799341" cy="2234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latin typeface="Arial Black" pitchFamily="34" charset="0"/>
              </a:rPr>
              <a:t>2024 г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33" name="TextBox 1"/>
          <p:cNvSpPr txBox="1"/>
          <p:nvPr/>
        </p:nvSpPr>
        <p:spPr>
          <a:xfrm rot="21600000">
            <a:off x="3296816" y="5192267"/>
            <a:ext cx="799341" cy="2234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latin typeface="Arial Black" pitchFamily="34" charset="0"/>
              </a:rPr>
              <a:t>2025 г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625408" y="797830"/>
            <a:ext cx="1046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72214" y="1118330"/>
            <a:ext cx="4680520" cy="5324535"/>
          </a:xfrm>
          <a:prstGeom prst="rect">
            <a:avLst/>
          </a:prstGeom>
          <a:noFill/>
          <a:ln w="38100" cmpd="thickThin">
            <a:solidFill>
              <a:srgbClr val="FF0000"/>
            </a:solidFill>
            <a:prstDash val="sysDash"/>
            <a:beve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Заработная плата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86 942,8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Коммунальные услуги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72 642,6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расходов на реализацию нац. проекта «Точка роста» 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3 000,0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Ремонт спортзала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Любовская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ООШ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2 000,0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Переход на использование кнопки тревожной сигнализации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1 009,9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Налог на имущество, транспортный 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налог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1 377,5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Хозяйственные расходы и канцелярия, журналы, мел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2 092,0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Организация горячего питания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3 059,5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Спортинвентарь ОУ 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ДОСШ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950,0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Тех. обслуживание транспорта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1 731,7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Аренда гаражей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800,0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Медосмотры, предрейсовый 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послерейсовый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осмотр водителей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3 422,6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Социальная поддержка 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несовершеннолетних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500,0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ГСМ –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6 457,6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Заголовок 1"/>
          <p:cNvSpPr>
            <a:spLocks noGrp="1"/>
          </p:cNvSpPr>
          <p:nvPr>
            <p:ph type="title"/>
          </p:nvPr>
        </p:nvSpPr>
        <p:spPr>
          <a:xfrm>
            <a:off x="2250211" y="400109"/>
            <a:ext cx="4292648" cy="859386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Расходы ПО Образованию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44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Graphic spid="3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494" y="249424"/>
            <a:ext cx="9711529" cy="859386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Расходы на Культуру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6234" y="1556792"/>
            <a:ext cx="4896544" cy="5078313"/>
          </a:xfrm>
          <a:prstGeom prst="rect">
            <a:avLst/>
          </a:prstGeom>
          <a:noFill/>
          <a:ln w="38100" cmpd="thickThin">
            <a:solidFill>
              <a:srgbClr val="FF0000"/>
            </a:solidFill>
            <a:prstDash val="sysDash"/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       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Оплата труда учреждений культуры 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51593,2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Подписка и пополнение книжных фондов–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865,4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Расходы по оплате коммунальных услуг 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11442,0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Содержание зданий и материально-технического оснащения –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3189,5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Налог на имущество, транспортный налог –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441,7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Услуги связи, интернет –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965,7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ГСМ 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415,0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Проведение мероприятий 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614,4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20659868">
            <a:off x="3814235" y="2110987"/>
            <a:ext cx="1062115" cy="1145175"/>
          </a:xfrm>
          <a:prstGeom prst="rightArrow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66759895"/>
              </p:ext>
            </p:extLst>
          </p:nvPr>
        </p:nvGraphicFramePr>
        <p:xfrm>
          <a:off x="200472" y="1124744"/>
          <a:ext cx="4310112" cy="536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7198" y="65088"/>
            <a:ext cx="98888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0" y="477838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7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463" y="65090"/>
            <a:ext cx="9888537" cy="37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1" tIns="47874" rIns="95751" bIns="47874">
            <a:spAutoFit/>
          </a:bodyPr>
          <a:lstStyle/>
          <a:p>
            <a:pPr algn="ctr" defTabSz="958775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70684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0" y="6500834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0" y="6643709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9222" y="728476"/>
            <a:ext cx="9205023" cy="769441"/>
          </a:xfrm>
          <a:prstGeom prst="rect">
            <a:avLst/>
          </a:prstGeom>
        </p:spPr>
        <p:txBody>
          <a:bodyPr wrap="square" lIns="91433" tIns="45716" rIns="91433" bIns="45716">
            <a:spAutoFit/>
          </a:bodyPr>
          <a:lstStyle/>
          <a:p>
            <a:pPr algn="ctr"/>
            <a:r>
              <a:rPr lang="ru-RU" sz="2200" b="1" dirty="0">
                <a:ln>
                  <a:solidFill>
                    <a:srgbClr val="666666">
                      <a:lumMod val="50000"/>
                    </a:srgbClr>
                  </a:solidFill>
                </a:ln>
                <a:solidFill>
                  <a:srgbClr val="CC0099"/>
                </a:solidFill>
              </a:rPr>
              <a:t>Исполнение бюджета Нововаршавского муниципального района по </a:t>
            </a:r>
            <a:r>
              <a:rPr lang="ru-RU" sz="2200" b="1" dirty="0" smtClean="0">
                <a:ln>
                  <a:solidFill>
                    <a:srgbClr val="666666">
                      <a:lumMod val="50000"/>
                    </a:srgbClr>
                  </a:solidFill>
                </a:ln>
                <a:solidFill>
                  <a:srgbClr val="CC0099"/>
                </a:solidFill>
              </a:rPr>
              <a:t>расходам на 2025 </a:t>
            </a:r>
            <a:r>
              <a:rPr lang="ru-RU" sz="2200" b="1" dirty="0">
                <a:ln>
                  <a:solidFill>
                    <a:srgbClr val="666666">
                      <a:lumMod val="50000"/>
                    </a:srgbClr>
                  </a:solidFill>
                </a:ln>
                <a:solidFill>
                  <a:srgbClr val="CC0099"/>
                </a:solidFill>
              </a:rPr>
              <a:t>год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5540515" y="4365110"/>
            <a:ext cx="2142790" cy="136814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38" idx="2"/>
          </p:cNvCxnSpPr>
          <p:nvPr/>
        </p:nvCxnSpPr>
        <p:spPr>
          <a:xfrm flipV="1">
            <a:off x="5421055" y="3440175"/>
            <a:ext cx="1716191" cy="6083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7137245" y="2288047"/>
            <a:ext cx="2730303" cy="23042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499063" y="2348880"/>
            <a:ext cx="1794199" cy="54006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37244" y="2808511"/>
            <a:ext cx="2652295" cy="892544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Бюджет </a:t>
            </a:r>
            <a:r>
              <a:rPr lang="ru-RU" sz="1600" b="1" dirty="0">
                <a:solidFill>
                  <a:prstClr val="white"/>
                </a:solidFill>
              </a:rPr>
              <a:t>Нововаршавского муниципального района</a:t>
            </a:r>
          </a:p>
          <a:p>
            <a:pPr algn="ctr"/>
            <a:r>
              <a:rPr lang="ru-RU" sz="2000" b="1" dirty="0" smtClean="0">
                <a:solidFill>
                  <a:prstClr val="white"/>
                </a:solidFill>
              </a:rPr>
              <a:t>817 670,4</a:t>
            </a:r>
            <a:endParaRPr lang="ru-RU" sz="2000" b="1" dirty="0">
              <a:solidFill>
                <a:prstClr val="white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499064" y="2708921"/>
            <a:ext cx="1716191" cy="36004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421055" y="3068960"/>
            <a:ext cx="1716191" cy="21602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5421055" y="3556742"/>
            <a:ext cx="1716191" cy="28862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421052" y="3774133"/>
            <a:ext cx="1755195" cy="48072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5540515" y="3933056"/>
            <a:ext cx="1674740" cy="68154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499061" y="4149080"/>
            <a:ext cx="1835653" cy="93205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706788"/>
              </p:ext>
            </p:extLst>
          </p:nvPr>
        </p:nvGraphicFramePr>
        <p:xfrm>
          <a:off x="456888" y="1622559"/>
          <a:ext cx="5042176" cy="479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6501"/>
                <a:gridCol w="1398250"/>
                <a:gridCol w="847425"/>
              </a:tblGrid>
              <a:tr h="3965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2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101 345,80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16 545,90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18 020,00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541 002,40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64 550,20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4 606,40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969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40 669,70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45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386921" y="1357298"/>
            <a:ext cx="920954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Проект бюджета Нововаршавского муниципального района </a:t>
            </a:r>
          </a:p>
          <a:p>
            <a:pPr algn="ctr"/>
            <a:r>
              <a:rPr lang="ru-RU" sz="4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на 2025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год и плановый </a:t>
            </a:r>
            <a:r>
              <a:rPr lang="ru-RU" sz="4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период 2026 и 2027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годов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477838"/>
            <a:ext cx="9906000" cy="144462"/>
            <a:chOff x="0" y="301"/>
            <a:chExt cx="5760" cy="91"/>
          </a:xfrm>
        </p:grpSpPr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0" y="346"/>
              <a:ext cx="576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0" y="301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0" y="392"/>
              <a:ext cx="576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198" y="65088"/>
            <a:ext cx="98888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6500834"/>
            <a:ext cx="9906000" cy="144462"/>
            <a:chOff x="0" y="301"/>
            <a:chExt cx="5760" cy="91"/>
          </a:xfrm>
        </p:grpSpPr>
        <p:sp>
          <p:nvSpPr>
            <p:cNvPr id="11" name="Line 3"/>
            <p:cNvSpPr>
              <a:spLocks noChangeShapeType="1"/>
            </p:cNvSpPr>
            <p:nvPr/>
          </p:nvSpPr>
          <p:spPr bwMode="auto">
            <a:xfrm>
              <a:off x="0" y="346"/>
              <a:ext cx="576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0" y="301"/>
              <a:ext cx="576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0" y="392"/>
              <a:ext cx="576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9585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0" y="6596063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0" y="65246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0" y="66675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7463" y="65089"/>
            <a:ext cx="98885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-13928" y="753762"/>
            <a:ext cx="10023563" cy="132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algn="ctr" defTabSz="958850"/>
            <a:r>
              <a:rPr lang="ru-RU" sz="2000" b="1" cap="all" dirty="0">
                <a:ln w="9000" cmpd="sng">
                  <a:solidFill>
                    <a:srgbClr val="070189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Основные направления </a:t>
            </a:r>
            <a:endParaRPr lang="ru-RU" sz="2000" b="1" cap="all" dirty="0" smtClean="0">
              <a:ln w="9000" cmpd="sng">
                <a:solidFill>
                  <a:srgbClr val="070189"/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  <a:p>
            <a:pPr algn="ctr" defTabSz="958850"/>
            <a:r>
              <a:rPr lang="ru-RU" sz="2000" b="1" cap="all" dirty="0" smtClean="0">
                <a:ln w="9000" cmpd="sng">
                  <a:solidFill>
                    <a:srgbClr val="070189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бюджетной </a:t>
            </a:r>
            <a:r>
              <a:rPr lang="ru-RU" sz="2000" b="1" cap="all" dirty="0">
                <a:ln w="9000" cmpd="sng">
                  <a:solidFill>
                    <a:srgbClr val="070189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и налоговой политики </a:t>
            </a:r>
          </a:p>
          <a:p>
            <a:pPr algn="ctr" defTabSz="958850"/>
            <a:r>
              <a:rPr lang="ru-RU" sz="2000" b="1" cap="all" dirty="0">
                <a:ln w="9000" cmpd="sng">
                  <a:solidFill>
                    <a:srgbClr val="070189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Нововаршавского муниципального района </a:t>
            </a:r>
            <a:endParaRPr lang="ru-RU" sz="2000" b="1" cap="all" dirty="0" smtClean="0">
              <a:ln w="9000" cmpd="sng">
                <a:solidFill>
                  <a:srgbClr val="070189"/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  <a:p>
            <a:pPr algn="ctr" defTabSz="958850"/>
            <a:r>
              <a:rPr lang="ru-RU" sz="2000" b="1" cap="all" dirty="0" smtClean="0">
                <a:ln w="9000" cmpd="sng">
                  <a:solidFill>
                    <a:srgbClr val="070189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на 2025-2027 годы</a:t>
            </a:r>
            <a:endParaRPr lang="ru-RU" sz="2000" b="1" cap="all" dirty="0">
              <a:ln w="9000" cmpd="sng">
                <a:solidFill>
                  <a:srgbClr val="070189"/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00472" y="2204864"/>
            <a:ext cx="9283031" cy="283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 долгосрочной сбалансированности и финансовой устойчивости бюджета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открытости и прозрачности бюджетного процесса</a:t>
            </a:r>
            <a:endParaRPr lang="ru-RU" sz="2000" dirty="0"/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управления расходами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Укрепление доходной базы консолидированного бюджета муниципального района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мероприятий, направленных на развитие на </a:t>
            </a:r>
            <a:r>
              <a:rPr lang="ru-RU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территории 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практик инициативного бюджетирования  </a:t>
            </a:r>
          </a:p>
          <a:p>
            <a:pPr algn="just" defTabSz="958850"/>
            <a:endParaRPr lang="ru-RU" b="1" dirty="0">
              <a:ln>
                <a:solidFill>
                  <a:srgbClr val="002060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5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олилиния 31"/>
          <p:cNvSpPr/>
          <p:nvPr/>
        </p:nvSpPr>
        <p:spPr>
          <a:xfrm rot="12830886">
            <a:off x="4511985" y="1585049"/>
            <a:ext cx="4551092" cy="2150290"/>
          </a:xfrm>
          <a:custGeom>
            <a:avLst/>
            <a:gdLst>
              <a:gd name="connsiteX0" fmla="*/ 0 w 3984171"/>
              <a:gd name="connsiteY0" fmla="*/ 1023257 h 1409699"/>
              <a:gd name="connsiteX1" fmla="*/ 555171 w 3984171"/>
              <a:gd name="connsiteY1" fmla="*/ 1262743 h 1409699"/>
              <a:gd name="connsiteX2" fmla="*/ 1371600 w 3984171"/>
              <a:gd name="connsiteY2" fmla="*/ 1393371 h 1409699"/>
              <a:gd name="connsiteX3" fmla="*/ 2166257 w 3984171"/>
              <a:gd name="connsiteY3" fmla="*/ 1349828 h 1409699"/>
              <a:gd name="connsiteX4" fmla="*/ 2982685 w 3984171"/>
              <a:gd name="connsiteY4" fmla="*/ 1034143 h 1409699"/>
              <a:gd name="connsiteX5" fmla="*/ 3603171 w 3984171"/>
              <a:gd name="connsiteY5" fmla="*/ 489857 h 1409699"/>
              <a:gd name="connsiteX6" fmla="*/ 3973285 w 3984171"/>
              <a:gd name="connsiteY6" fmla="*/ 32657 h 1409699"/>
              <a:gd name="connsiteX7" fmla="*/ 3973285 w 3984171"/>
              <a:gd name="connsiteY7" fmla="*/ 32657 h 1409699"/>
              <a:gd name="connsiteX8" fmla="*/ 3984171 w 3984171"/>
              <a:gd name="connsiteY8" fmla="*/ 0 h 140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84171" h="1409699">
                <a:moveTo>
                  <a:pt x="0" y="1023257"/>
                </a:moveTo>
                <a:cubicBezTo>
                  <a:pt x="163285" y="1112157"/>
                  <a:pt x="326571" y="1201057"/>
                  <a:pt x="555171" y="1262743"/>
                </a:cubicBezTo>
                <a:cubicBezTo>
                  <a:pt x="783771" y="1324429"/>
                  <a:pt x="1103086" y="1378857"/>
                  <a:pt x="1371600" y="1393371"/>
                </a:cubicBezTo>
                <a:cubicBezTo>
                  <a:pt x="1640114" y="1407885"/>
                  <a:pt x="1897743" y="1409699"/>
                  <a:pt x="2166257" y="1349828"/>
                </a:cubicBezTo>
                <a:cubicBezTo>
                  <a:pt x="2434771" y="1289957"/>
                  <a:pt x="2743199" y="1177471"/>
                  <a:pt x="2982685" y="1034143"/>
                </a:cubicBezTo>
                <a:cubicBezTo>
                  <a:pt x="3222171" y="890815"/>
                  <a:pt x="3438071" y="656771"/>
                  <a:pt x="3603171" y="489857"/>
                </a:cubicBezTo>
                <a:cubicBezTo>
                  <a:pt x="3768271" y="322943"/>
                  <a:pt x="3973285" y="32657"/>
                  <a:pt x="3973285" y="32657"/>
                </a:cubicBezTo>
                <a:lnTo>
                  <a:pt x="3973285" y="32657"/>
                </a:lnTo>
                <a:lnTo>
                  <a:pt x="3984171" y="0"/>
                </a:lnTo>
              </a:path>
            </a:pathLst>
          </a:custGeom>
          <a:noFill/>
          <a:ln w="76200">
            <a:solidFill>
              <a:srgbClr val="62E202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928659" y="4714884"/>
            <a:ext cx="4488688" cy="1357322"/>
          </a:xfrm>
          <a:custGeom>
            <a:avLst/>
            <a:gdLst>
              <a:gd name="connsiteX0" fmla="*/ 0 w 3984171"/>
              <a:gd name="connsiteY0" fmla="*/ 1023257 h 1409699"/>
              <a:gd name="connsiteX1" fmla="*/ 555171 w 3984171"/>
              <a:gd name="connsiteY1" fmla="*/ 1262743 h 1409699"/>
              <a:gd name="connsiteX2" fmla="*/ 1371600 w 3984171"/>
              <a:gd name="connsiteY2" fmla="*/ 1393371 h 1409699"/>
              <a:gd name="connsiteX3" fmla="*/ 2166257 w 3984171"/>
              <a:gd name="connsiteY3" fmla="*/ 1349828 h 1409699"/>
              <a:gd name="connsiteX4" fmla="*/ 2982685 w 3984171"/>
              <a:gd name="connsiteY4" fmla="*/ 1034143 h 1409699"/>
              <a:gd name="connsiteX5" fmla="*/ 3603171 w 3984171"/>
              <a:gd name="connsiteY5" fmla="*/ 489857 h 1409699"/>
              <a:gd name="connsiteX6" fmla="*/ 3973285 w 3984171"/>
              <a:gd name="connsiteY6" fmla="*/ 32657 h 1409699"/>
              <a:gd name="connsiteX7" fmla="*/ 3973285 w 3984171"/>
              <a:gd name="connsiteY7" fmla="*/ 32657 h 1409699"/>
              <a:gd name="connsiteX8" fmla="*/ 3984171 w 3984171"/>
              <a:gd name="connsiteY8" fmla="*/ 0 h 140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84171" h="1409699">
                <a:moveTo>
                  <a:pt x="0" y="1023257"/>
                </a:moveTo>
                <a:cubicBezTo>
                  <a:pt x="163285" y="1112157"/>
                  <a:pt x="326571" y="1201057"/>
                  <a:pt x="555171" y="1262743"/>
                </a:cubicBezTo>
                <a:cubicBezTo>
                  <a:pt x="783771" y="1324429"/>
                  <a:pt x="1103086" y="1378857"/>
                  <a:pt x="1371600" y="1393371"/>
                </a:cubicBezTo>
                <a:cubicBezTo>
                  <a:pt x="1640114" y="1407885"/>
                  <a:pt x="1897743" y="1409699"/>
                  <a:pt x="2166257" y="1349828"/>
                </a:cubicBezTo>
                <a:cubicBezTo>
                  <a:pt x="2434771" y="1289957"/>
                  <a:pt x="2743199" y="1177471"/>
                  <a:pt x="2982685" y="1034143"/>
                </a:cubicBezTo>
                <a:cubicBezTo>
                  <a:pt x="3222171" y="890815"/>
                  <a:pt x="3438071" y="656771"/>
                  <a:pt x="3603171" y="489857"/>
                </a:cubicBezTo>
                <a:cubicBezTo>
                  <a:pt x="3768271" y="322943"/>
                  <a:pt x="3973285" y="32657"/>
                  <a:pt x="3973285" y="32657"/>
                </a:cubicBezTo>
                <a:lnTo>
                  <a:pt x="3973285" y="32657"/>
                </a:lnTo>
                <a:lnTo>
                  <a:pt x="3984171" y="0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  <a:tailEnd type="stealt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637350" y="2643182"/>
            <a:ext cx="2476517" cy="2071702"/>
          </a:xfrm>
          <a:prstGeom prst="flowChartAlternateProcess">
            <a:avLst/>
          </a:prstGeom>
          <a:solidFill>
            <a:srgbClr val="62E202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817670,4</a:t>
            </a:r>
          </a:p>
          <a:p>
            <a:pPr algn="ctr"/>
            <a:r>
              <a:rPr lang="ru-RU" sz="3200" b="1" i="1" dirty="0" err="1" smtClean="0">
                <a:solidFill>
                  <a:schemeClr val="bg1"/>
                </a:solidFill>
                <a:latin typeface="Times New Roman" pitchFamily="18" charset="0"/>
              </a:rPr>
              <a:t>тыс.руб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965171" y="3429000"/>
            <a:ext cx="2476517" cy="2071702"/>
          </a:xfrm>
          <a:prstGeom prst="flowChartAlternateProcess">
            <a:avLst/>
          </a:prstGeom>
          <a:solidFill>
            <a:srgbClr val="0000FF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</a:rPr>
              <a:t>0</a:t>
            </a:r>
          </a:p>
          <a:p>
            <a:pPr algn="ctr"/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</a:rPr>
              <a:t>тыс.руб.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024306" y="2285992"/>
            <a:ext cx="2321735" cy="642942"/>
          </a:xfrm>
          <a:prstGeom prst="flowChartAlternateProcess">
            <a:avLst/>
          </a:prstGeom>
          <a:solidFill>
            <a:srgbClr val="00B050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i="1" dirty="0" smtClean="0">
                <a:latin typeface="Times New Roman" pitchFamily="18" charset="0"/>
              </a:rPr>
              <a:t>РАСХОДЫ</a:t>
            </a:r>
            <a:endParaRPr lang="ru-RU" sz="2600" b="1" i="1" dirty="0">
              <a:latin typeface="Times New Roman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7050332" y="5072074"/>
            <a:ext cx="2476517" cy="642942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i="1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</a:rPr>
              <a:t>ДЕФИЦИТ</a:t>
            </a:r>
            <a:endParaRPr lang="ru-RU" sz="2600" b="1" i="1" dirty="0">
              <a:ln>
                <a:solidFill>
                  <a:srgbClr val="002060"/>
                </a:solidFill>
              </a:ln>
              <a:latin typeface="Times New Roman" pitchFamily="18" charset="0"/>
            </a:endParaRP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386921" y="3357562"/>
            <a:ext cx="2476517" cy="207170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itchFamily="18" charset="0"/>
              </a:rPr>
              <a:t>817670,4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</a:rPr>
              <a:t>тыс.руб.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619095" y="5143512"/>
            <a:ext cx="2476517" cy="57150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i="1" dirty="0" smtClean="0">
                <a:latin typeface="Times New Roman" pitchFamily="18" charset="0"/>
              </a:rPr>
              <a:t>ДОХОДЫ</a:t>
            </a:r>
            <a:endParaRPr lang="ru-RU" sz="2600" b="1" i="1" dirty="0">
              <a:latin typeface="Times New Roman" pitchFamily="18" charset="0"/>
            </a:endParaRP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463" y="65089"/>
            <a:ext cx="98885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98027" y="622301"/>
            <a:ext cx="9555163" cy="1266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Бюджет </a:t>
            </a:r>
            <a:endParaRPr lang="en-US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  <a:p>
            <a:pPr algn="ctr" defTabSz="958850"/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Нововаршавского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 муниципального района</a:t>
            </a:r>
          </a:p>
          <a:p>
            <a:pPr algn="ctr" defTabSz="958850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на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2025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 год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</p:txBody>
      </p:sp>
      <p:sp>
        <p:nvSpPr>
          <p:cNvPr id="16" name="Line 2"/>
          <p:cNvSpPr>
            <a:spLocks noChangeShapeType="1"/>
          </p:cNvSpPr>
          <p:nvPr/>
        </p:nvSpPr>
        <p:spPr bwMode="auto">
          <a:xfrm>
            <a:off x="0" y="6570684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auto">
          <a:xfrm>
            <a:off x="0" y="6500834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0" y="6643709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500194" y="2236579"/>
            <a:ext cx="2940864" cy="1571636"/>
          </a:xfrm>
          <a:prstGeom prst="roundRect">
            <a:avLst/>
          </a:prstGeom>
          <a:solidFill>
            <a:srgbClr val="00B0F0"/>
          </a:solidFill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297610,6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067" y="4005064"/>
            <a:ext cx="2991757" cy="1428008"/>
          </a:xfrm>
          <a:prstGeom prst="roundRect">
            <a:avLst/>
          </a:prstGeom>
          <a:solidFill>
            <a:srgbClr val="62E202"/>
          </a:solidFill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520059,8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42360" y="1959948"/>
            <a:ext cx="2653920" cy="1535183"/>
          </a:xfrm>
          <a:prstGeom prst="roundRect">
            <a:avLst/>
          </a:prstGeom>
          <a:solidFill>
            <a:srgbClr val="FF0000"/>
          </a:solidFill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15826,5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0489" y="1581228"/>
            <a:ext cx="2355735" cy="13734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Субвенции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386274,6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69320" y="4005064"/>
            <a:ext cx="2536001" cy="1428760"/>
          </a:xfrm>
          <a:prstGeom prst="roundRect">
            <a:avLst/>
          </a:prstGeom>
          <a:solidFill>
            <a:srgbClr val="FF99FF"/>
          </a:solidFill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117958,7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03429" y="1928803"/>
            <a:ext cx="1046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7463" y="65089"/>
            <a:ext cx="98885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693" y="640371"/>
            <a:ext cx="9946870" cy="80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algn="ctr" defTabSz="958850"/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Общий объем  доходов бюджета 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  <a:p>
            <a:pPr algn="ctr" defTabSz="958850"/>
            <a:r>
              <a:rPr lang="ru-RU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Нововаршавского муниципального </a:t>
            </a: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района на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2025</a:t>
            </a: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 год 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entury" pitchFamily="18" charset="0"/>
            </a:endParaRPr>
          </a:p>
        </p:txBody>
      </p:sp>
      <p:sp>
        <p:nvSpPr>
          <p:cNvPr id="19" name="Line 2"/>
          <p:cNvSpPr>
            <a:spLocks noChangeShapeType="1"/>
          </p:cNvSpPr>
          <p:nvPr/>
        </p:nvSpPr>
        <p:spPr bwMode="auto">
          <a:xfrm>
            <a:off x="0" y="6642122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0" y="6572272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0" y="6715147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16-конечная звезда 1"/>
          <p:cNvSpPr/>
          <p:nvPr/>
        </p:nvSpPr>
        <p:spPr>
          <a:xfrm>
            <a:off x="6317951" y="3108394"/>
            <a:ext cx="3521298" cy="2512432"/>
          </a:xfrm>
          <a:prstGeom prst="star16">
            <a:avLst/>
          </a:prstGeom>
          <a:gradFill>
            <a:gsLst>
              <a:gs pos="2000">
                <a:srgbClr val="FF3399"/>
              </a:gs>
              <a:gs pos="25000">
                <a:srgbClr val="FF3300"/>
              </a:gs>
              <a:gs pos="50000">
                <a:srgbClr val="FFFF00"/>
              </a:gs>
              <a:gs pos="75000">
                <a:srgbClr val="00B0F0"/>
              </a:gs>
              <a:gs pos="89000">
                <a:srgbClr val="0000FF"/>
              </a:gs>
            </a:gsLst>
            <a:lin ang="2700000" scaled="0"/>
          </a:gradFill>
          <a:ln>
            <a:solidFill>
              <a:srgbClr val="FF66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228321" y="3808215"/>
            <a:ext cx="19502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доходы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817 670,4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463" y="65089"/>
            <a:ext cx="98885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54747" y="764704"/>
            <a:ext cx="9555163" cy="77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sz="2200" b="1" dirty="0" smtClean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entury" pitchFamily="18" charset="0"/>
              </a:rPr>
              <a:t>Структура налоговых и неналоговых доходов бюджета</a:t>
            </a:r>
            <a:endParaRPr lang="ru-RU" sz="2200" b="1" dirty="0">
              <a:ln>
                <a:solidFill>
                  <a:srgbClr val="0070C0"/>
                </a:solidFill>
              </a:ln>
              <a:solidFill>
                <a:srgbClr val="0000FF"/>
              </a:solidFill>
              <a:latin typeface="Century" pitchFamily="18" charset="0"/>
            </a:endParaRPr>
          </a:p>
          <a:p>
            <a:pPr algn="ctr" defTabSz="958850"/>
            <a:r>
              <a:rPr lang="ru-RU" sz="2200" b="1" dirty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entury" pitchFamily="18" charset="0"/>
              </a:rPr>
              <a:t>Нововаршавского муниципального района </a:t>
            </a:r>
            <a:r>
              <a:rPr lang="ru-RU" sz="2200" b="1" dirty="0" smtClean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entury" pitchFamily="18" charset="0"/>
              </a:rPr>
              <a:t>на 2025 </a:t>
            </a:r>
            <a:r>
              <a:rPr lang="ru-RU" sz="2200" b="1" dirty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entury" pitchFamily="18" charset="0"/>
              </a:rPr>
              <a:t>год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16473" y="1928803"/>
            <a:ext cx="103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70684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0" y="6500834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0" y="6643709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821929"/>
              </p:ext>
            </p:extLst>
          </p:nvPr>
        </p:nvGraphicFramePr>
        <p:xfrm>
          <a:off x="154747" y="1538504"/>
          <a:ext cx="9634791" cy="5032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019326"/>
              </p:ext>
            </p:extLst>
          </p:nvPr>
        </p:nvGraphicFramePr>
        <p:xfrm>
          <a:off x="207642" y="1538504"/>
          <a:ext cx="9449371" cy="5736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463" y="65089"/>
            <a:ext cx="98885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80820" y="1643051"/>
            <a:ext cx="1046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84150" y="622301"/>
            <a:ext cx="9555163" cy="83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algn="ctr" defTabSz="958850"/>
            <a:r>
              <a:rPr lang="ru-RU" sz="2400" b="1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latin typeface="Century" pitchFamily="18" charset="0"/>
              </a:rPr>
              <a:t>Структура расходов</a:t>
            </a:r>
          </a:p>
          <a:p>
            <a:pPr algn="ctr" defTabSz="958850"/>
            <a:r>
              <a:rPr lang="ru-RU" sz="2400" b="1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latin typeface="Century" pitchFamily="18" charset="0"/>
              </a:rPr>
              <a:t>Нововаршавского муниципального района на 2025 год</a:t>
            </a:r>
            <a:endParaRPr lang="ru-RU" sz="2400" b="1" dirty="0">
              <a:ln>
                <a:solidFill>
                  <a:srgbClr val="7030A0"/>
                </a:solidFill>
              </a:ln>
              <a:solidFill>
                <a:srgbClr val="0000FF"/>
              </a:solidFill>
              <a:latin typeface="Century" pitchFamily="18" charset="0"/>
            </a:endParaRP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>
            <a:off x="0" y="6642122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>
            <a:off x="0" y="6572272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0" y="6715147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6901591"/>
              </p:ext>
            </p:extLst>
          </p:nvPr>
        </p:nvGraphicFramePr>
        <p:xfrm>
          <a:off x="776537" y="1457657"/>
          <a:ext cx="8027440" cy="470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454281"/>
              </p:ext>
            </p:extLst>
          </p:nvPr>
        </p:nvGraphicFramePr>
        <p:xfrm>
          <a:off x="160114" y="839944"/>
          <a:ext cx="9555162" cy="5532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640632" y="5488926"/>
            <a:ext cx="2016224" cy="83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algn="ctr">
              <a:defRPr sz="1600" b="1" i="1" u="none" strike="noStrike" kern="1200" baseline="0">
                <a:solidFill>
                  <a:srgbClr val="005BD3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Охрана окружающей среды </a:t>
            </a:r>
            <a:endParaRPr lang="ru-RU" sz="1600" dirty="0"/>
          </a:p>
          <a:p>
            <a:pPr algn="ctr">
              <a:defRPr sz="1600" b="1" i="1" u="none" strike="noStrike" kern="1200" baseline="0">
                <a:solidFill>
                  <a:srgbClr val="005BD3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2750,0     0,3%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38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0" y="6596063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0" y="65246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0" y="66675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7463" y="65089"/>
            <a:ext cx="98885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78" rIns="95758" bIns="47878">
            <a:spAutoFit/>
          </a:bodyPr>
          <a:lstStyle/>
          <a:p>
            <a:pPr algn="ctr" defTabSz="958850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-13928" y="753762"/>
            <a:ext cx="10023563" cy="404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algn="ctr" defTabSz="958850"/>
            <a:r>
              <a:rPr lang="ru-RU" sz="2000" b="1" cap="all" dirty="0" smtClean="0">
                <a:ln w="9000" cmpd="sng">
                  <a:solidFill>
                    <a:srgbClr val="070189"/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entury" pitchFamily="18" charset="0"/>
              </a:rPr>
              <a:t>Расходы по экономической классификации на 2025 год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00472" y="2204864"/>
            <a:ext cx="9283031" cy="360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58" tIns="47878" rIns="95758" bIns="47878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Оплата труда и начисление на оплату труда – 550 320,3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Оплата коммунальных услуг – 86 916,9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Приобретение продуктов питания – 2 349,4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Приобретение ГСМ – 8 822,7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Оплата услуг связи – 2 958,5</a:t>
            </a:r>
          </a:p>
          <a:p>
            <a:pPr marL="342900" lvl="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Текущий и капитальный ремонт – 23 194,9</a:t>
            </a:r>
          </a:p>
          <a:p>
            <a:pPr lvl="0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В том числе дорожный фонд – 5 912,5 </a:t>
            </a:r>
          </a:p>
          <a:p>
            <a:pPr marL="342900" lvl="0" indent="-342900" algn="just">
              <a:buFont typeface="Wingdings" pitchFamily="2" charset="2"/>
              <a:buChar char="v"/>
            </a:pPr>
            <a:endParaRPr lang="ru-RU" dirty="0">
              <a:ln>
                <a:solidFill>
                  <a:srgbClr val="002060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54877" y="1324529"/>
            <a:ext cx="1046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92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549275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479425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622300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463" y="65090"/>
            <a:ext cx="9888537" cy="37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1" tIns="47874" rIns="95751" bIns="47874">
            <a:spAutoFit/>
          </a:bodyPr>
          <a:lstStyle/>
          <a:p>
            <a:pPr algn="ctr" defTabSz="958775"/>
            <a:r>
              <a:rPr lang="ru-RU" b="1" dirty="0">
                <a:solidFill>
                  <a:srgbClr val="070189"/>
                </a:solidFill>
                <a:latin typeface="Times New Roman" pitchFamily="18" charset="0"/>
              </a:rPr>
              <a:t>АДМИНИСТРАЦИЯ НОВОВАРШАВСКОГО МУНИЦИПАЛЬНОГО РАЙОНА</a:t>
            </a: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70684"/>
            <a:ext cx="9906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0" y="6500834"/>
            <a:ext cx="9906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0" y="6643709"/>
            <a:ext cx="990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9222" y="728476"/>
            <a:ext cx="9205023" cy="769441"/>
          </a:xfrm>
          <a:prstGeom prst="rect">
            <a:avLst/>
          </a:prstGeom>
        </p:spPr>
        <p:txBody>
          <a:bodyPr wrap="square" lIns="91433" tIns="45716" rIns="91433" bIns="45716">
            <a:spAutoFit/>
          </a:bodyPr>
          <a:lstStyle/>
          <a:p>
            <a:pPr algn="ctr"/>
            <a:r>
              <a:rPr lang="ru-RU" sz="2200" b="1" dirty="0">
                <a:ln>
                  <a:solidFill>
                    <a:srgbClr val="666666">
                      <a:lumMod val="50000"/>
                    </a:srgbClr>
                  </a:solidFill>
                </a:ln>
                <a:solidFill>
                  <a:srgbClr val="CC0099"/>
                </a:solidFill>
              </a:rPr>
              <a:t>Исполнение бюджета Нововаршавского муниципального района по </a:t>
            </a:r>
            <a:r>
              <a:rPr lang="ru-RU" sz="2200" b="1" dirty="0" smtClean="0">
                <a:ln>
                  <a:solidFill>
                    <a:srgbClr val="666666">
                      <a:lumMod val="50000"/>
                    </a:srgbClr>
                  </a:solidFill>
                </a:ln>
                <a:solidFill>
                  <a:srgbClr val="CC0099"/>
                </a:solidFill>
              </a:rPr>
              <a:t>расходам на 2025 </a:t>
            </a:r>
            <a:r>
              <a:rPr lang="ru-RU" sz="2200" b="1" dirty="0">
                <a:ln>
                  <a:solidFill>
                    <a:srgbClr val="666666">
                      <a:lumMod val="50000"/>
                    </a:srgbClr>
                  </a:solidFill>
                </a:ln>
                <a:solidFill>
                  <a:srgbClr val="CC0099"/>
                </a:solidFill>
              </a:rPr>
              <a:t>год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5540515" y="4365110"/>
            <a:ext cx="2142790" cy="136814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38" idx="2"/>
          </p:cNvCxnSpPr>
          <p:nvPr/>
        </p:nvCxnSpPr>
        <p:spPr>
          <a:xfrm flipV="1">
            <a:off x="5421055" y="3440175"/>
            <a:ext cx="1716191" cy="6083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7137245" y="2288047"/>
            <a:ext cx="2730303" cy="23042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499063" y="2348880"/>
            <a:ext cx="1794199" cy="54006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37244" y="2808511"/>
            <a:ext cx="2652295" cy="892544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Бюджет </a:t>
            </a:r>
            <a:r>
              <a:rPr lang="ru-RU" sz="1600" b="1" dirty="0">
                <a:solidFill>
                  <a:prstClr val="white"/>
                </a:solidFill>
              </a:rPr>
              <a:t>Нововаршавского муниципального района</a:t>
            </a:r>
          </a:p>
          <a:p>
            <a:pPr algn="ctr"/>
            <a:r>
              <a:rPr lang="ru-RU" sz="2000" b="1" dirty="0" smtClean="0">
                <a:solidFill>
                  <a:prstClr val="white"/>
                </a:solidFill>
              </a:rPr>
              <a:t>817 670,4</a:t>
            </a:r>
            <a:endParaRPr lang="ru-RU" sz="2000" b="1" dirty="0">
              <a:solidFill>
                <a:prstClr val="white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499064" y="2708921"/>
            <a:ext cx="1716191" cy="36004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421055" y="3068960"/>
            <a:ext cx="1716191" cy="21602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5421055" y="3556742"/>
            <a:ext cx="1716191" cy="28862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421052" y="3774133"/>
            <a:ext cx="1755195" cy="48072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5540515" y="3933056"/>
            <a:ext cx="1674740" cy="68154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499061" y="4149080"/>
            <a:ext cx="1835653" cy="93205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2774"/>
              </p:ext>
            </p:extLst>
          </p:nvPr>
        </p:nvGraphicFramePr>
        <p:xfrm>
          <a:off x="456888" y="1622559"/>
          <a:ext cx="5042176" cy="479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6501"/>
                <a:gridCol w="1398250"/>
                <a:gridCol w="847425"/>
              </a:tblGrid>
              <a:tr h="3965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2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101 345,80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16 545,90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18 020,00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541 002,40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64 550,20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4 606,40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969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40 669,70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72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65088"/>
            <a:ext cx="9906000" cy="557212"/>
            <a:chOff x="0" y="65088"/>
            <a:chExt cx="9906000" cy="557212"/>
          </a:xfrm>
        </p:grpSpPr>
        <p:grpSp>
          <p:nvGrpSpPr>
            <p:cNvPr id="11" name="Group 2"/>
            <p:cNvGrpSpPr>
              <a:grpSpLocks/>
            </p:cNvGrpSpPr>
            <p:nvPr/>
          </p:nvGrpSpPr>
          <p:grpSpPr bwMode="auto">
            <a:xfrm>
              <a:off x="0" y="477838"/>
              <a:ext cx="9906000" cy="144462"/>
              <a:chOff x="0" y="301"/>
              <a:chExt cx="5760" cy="91"/>
            </a:xfrm>
          </p:grpSpPr>
          <p:sp>
            <p:nvSpPr>
              <p:cNvPr id="13" name="Line 3"/>
              <p:cNvSpPr>
                <a:spLocks noChangeShapeType="1"/>
              </p:cNvSpPr>
              <p:nvPr/>
            </p:nvSpPr>
            <p:spPr bwMode="auto">
              <a:xfrm>
                <a:off x="0" y="346"/>
                <a:ext cx="5760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4"/>
              <p:cNvSpPr>
                <a:spLocks noChangeShapeType="1"/>
              </p:cNvSpPr>
              <p:nvPr/>
            </p:nvSpPr>
            <p:spPr bwMode="auto">
              <a:xfrm>
                <a:off x="0" y="301"/>
                <a:ext cx="576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5"/>
              <p:cNvSpPr>
                <a:spLocks noChangeShapeType="1"/>
              </p:cNvSpPr>
              <p:nvPr/>
            </p:nvSpPr>
            <p:spPr bwMode="auto">
              <a:xfrm>
                <a:off x="0" y="392"/>
                <a:ext cx="5760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7198" y="65088"/>
              <a:ext cx="9888802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b="1" dirty="0">
                  <a:solidFill>
                    <a:srgbClr val="070189"/>
                  </a:solidFill>
                  <a:latin typeface="Times New Roman" pitchFamily="18" charset="0"/>
                </a:rPr>
                <a:t>АДМИНИСТРАЦИЯ НОВОВАРШАВСКОГО МУНИЦИПАЛЬНОГО РАЙОНА</a:t>
              </a:r>
            </a:p>
          </p:txBody>
        </p:sp>
      </p:grpSp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1216661069"/>
              </p:ext>
            </p:extLst>
          </p:nvPr>
        </p:nvGraphicFramePr>
        <p:xfrm>
          <a:off x="333173" y="4292600"/>
          <a:ext cx="4619827" cy="2116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Box 1"/>
          <p:cNvSpPr txBox="1"/>
          <p:nvPr/>
        </p:nvSpPr>
        <p:spPr>
          <a:xfrm rot="21600000">
            <a:off x="1269983" y="4424757"/>
            <a:ext cx="799341" cy="2234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latin typeface="Arial Black" pitchFamily="34" charset="0"/>
              </a:rPr>
              <a:t>2024 г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33" name="TextBox 1"/>
          <p:cNvSpPr txBox="1"/>
          <p:nvPr/>
        </p:nvSpPr>
        <p:spPr>
          <a:xfrm rot="21600000">
            <a:off x="3613534" y="4797152"/>
            <a:ext cx="799341" cy="2234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latin typeface="Arial Black" pitchFamily="34" charset="0"/>
              </a:rPr>
              <a:t>2025 г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682800" y="748681"/>
            <a:ext cx="1046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48592" y="1194958"/>
            <a:ext cx="4680520" cy="5493812"/>
          </a:xfrm>
          <a:prstGeom prst="rect">
            <a:avLst/>
          </a:prstGeom>
          <a:noFill/>
          <a:ln w="38100" cmpd="thickThin">
            <a:solidFill>
              <a:schemeClr val="accent5"/>
            </a:solidFill>
            <a:prstDash val="sysDash"/>
            <a:beve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Доплата к пенсии муниц. служащих –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3 072,5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Адресная помощь  –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100,0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Субсидия на возмещение ЛПХ по производству</a:t>
            </a:r>
          </a:p>
          <a:p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       молока –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1 300,0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Поддержка некоммерческих организаций –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 700,0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Дорожный фонд –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5 912,5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Организация пассажироперевозок –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2 500,0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Развитие жилищно-коммунального комплекса  –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 9 620,0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350" dirty="0" err="1" smtClean="0">
                <a:latin typeface="Times New Roman" pitchFamily="18" charset="0"/>
                <a:cs typeface="Times New Roman" pitchFamily="18" charset="0"/>
              </a:rPr>
              <a:t>спецжилфонда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3 000,0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Охрана окружающей среды (обновление контейнерного парка и ликвидация несанкционированных </a:t>
            </a:r>
          </a:p>
          <a:p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       свалок) –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 2 950,0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Приобретение и установка технологического оборудования теплотехнического и водохозяйственного назначения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850,0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Приобретение специализированной техники для подвоза воды населению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800,0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Разработка проектно-сметной документации по реконструкции водопроводных сетей в </a:t>
            </a:r>
            <a:r>
              <a:rPr lang="ru-RU" sz="1350" dirty="0" err="1" smtClean="0"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. Нововаршавка (вторая очередь)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500,0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Переселение граждан из ветхо-аварийного </a:t>
            </a:r>
          </a:p>
          <a:p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        жилья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1 500,0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Реконструкция системы водоснабжения</a:t>
            </a:r>
          </a:p>
          <a:p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        с. Победа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500,0</a:t>
            </a:r>
            <a:endParaRPr lang="ru-RU" sz="135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Реконструкция </a:t>
            </a: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системы водоснабжения</a:t>
            </a:r>
          </a:p>
          <a:p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1350" dirty="0" err="1" smtClean="0">
                <a:latin typeface="Times New Roman" pitchFamily="18" charset="0"/>
                <a:cs typeface="Times New Roman" pitchFamily="18" charset="0"/>
              </a:rPr>
              <a:t>Каразюк</a:t>
            </a: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50" b="1" dirty="0" smtClean="0">
                <a:latin typeface="Times New Roman" pitchFamily="18" charset="0"/>
                <a:cs typeface="Times New Roman" pitchFamily="18" charset="0"/>
              </a:rPr>
              <a:t>– 500,0</a:t>
            </a:r>
            <a:endParaRPr lang="ru-RU" sz="13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653673" y="610183"/>
            <a:ext cx="61635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8850"/>
            <a:r>
              <a:rPr lang="ru-RU" sz="1600" b="1" dirty="0" smtClean="0">
                <a:latin typeface="Times New Roman" pitchFamily="18" charset="0"/>
              </a:rPr>
              <a:t>Расходы по Администрации Нововаршавского муниципального района на 2025 год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1074" y="1294791"/>
            <a:ext cx="481189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Количество котельных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Протяженность теплосетей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52,61 км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Протяженность водопроводных сетей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199,0 км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Количество муниципальных маршрутов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по пассажироперевозкам 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89128" y="3749859"/>
            <a:ext cx="1046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тыс. руб.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7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7471</TotalTime>
  <Words>892</Words>
  <Application>Microsoft Office PowerPoint</Application>
  <PresentationFormat>Лист A4 (210x297 мм)</PresentationFormat>
  <Paragraphs>253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ПО Образованию</vt:lpstr>
      <vt:lpstr> Расходы на Культуру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РИТМ</dc:creator>
  <cp:lastModifiedBy>Admin</cp:lastModifiedBy>
  <cp:revision>706</cp:revision>
  <cp:lastPrinted>2014-12-15T03:40:44Z</cp:lastPrinted>
  <dcterms:created xsi:type="dcterms:W3CDTF">2011-04-19T11:42:06Z</dcterms:created>
  <dcterms:modified xsi:type="dcterms:W3CDTF">2024-12-11T06:52:12Z</dcterms:modified>
</cp:coreProperties>
</file>