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  <p:sldMasterId id="2147483683" r:id="rId2"/>
    <p:sldMasterId id="2147483695" r:id="rId3"/>
    <p:sldMasterId id="214748370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78" r:id="rId6"/>
    <p:sldId id="257" r:id="rId7"/>
    <p:sldId id="266" r:id="rId8"/>
    <p:sldId id="275" r:id="rId9"/>
    <p:sldId id="273" r:id="rId10"/>
    <p:sldId id="272" r:id="rId11"/>
    <p:sldId id="283" r:id="rId12"/>
    <p:sldId id="281" r:id="rId13"/>
    <p:sldId id="282" r:id="rId14"/>
    <p:sldId id="280" r:id="rId15"/>
    <p:sldId id="264" r:id="rId1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997912C-1DA4-4EF7-8ADD-0BD35EA2EACA}">
          <p14:sldIdLst>
            <p14:sldId id="256"/>
            <p14:sldId id="278"/>
            <p14:sldId id="257"/>
            <p14:sldId id="266"/>
            <p14:sldId id="275"/>
            <p14:sldId id="273"/>
            <p14:sldId id="272"/>
            <p14:sldId id="283"/>
            <p14:sldId id="281"/>
            <p14:sldId id="282"/>
            <p14:sldId id="280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>
      <p:cViewPr varScale="1">
        <p:scale>
          <a:sx n="98" d="100"/>
          <a:sy n="98" d="100"/>
        </p:scale>
        <p:origin x="84" y="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22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5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633669854265005E-2"/>
          <c:y val="0.19107355710460297"/>
          <c:w val="0.73268921095008388"/>
          <c:h val="0.6617647058823525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9999FF"/>
            </a:solidFill>
            <a:ln w="12640">
              <a:solidFill>
                <a:srgbClr val="000000"/>
              </a:solidFill>
              <a:prstDash val="solid"/>
            </a:ln>
          </c:spPr>
          <c:explosion val="13"/>
          <c:dPt>
            <c:idx val="0"/>
            <c:bubble3D val="0"/>
            <c:spPr>
              <a:solidFill>
                <a:srgbClr val="0000FF"/>
              </a:solidFill>
              <a:ln w="1264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FF00"/>
              </a:solidFill>
              <a:ln w="1264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1264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0000"/>
              </a:solidFill>
              <a:ln w="1264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3.6337064617135192E-2"/>
                  <c:y val="-0.10346446366292125"/>
                </c:manualLayout>
              </c:layout>
              <c:spPr>
                <a:noFill/>
                <a:ln w="25279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7100623815411605E-4"/>
                  <c:y val="-9.7493629080014799E-2"/>
                </c:manualLayout>
              </c:layout>
              <c:spPr>
                <a:noFill/>
                <a:ln w="25279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46433347455849"/>
                      <c:h val="0.120208207685591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1.7098808260233828E-2"/>
                  <c:y val="-4.4433793495901666E-3"/>
                </c:manualLayout>
              </c:layout>
              <c:spPr>
                <a:noFill/>
                <a:ln w="25279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484931464305286"/>
                      <c:h val="9.2773862508776728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4.8391027773320308E-3"/>
                  <c:y val="-0.11942201978714886"/>
                </c:manualLayout>
              </c:layout>
              <c:spPr>
                <a:noFill/>
                <a:ln w="25279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22732024890446"/>
                      <c:h val="0.20746347588913594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8.623879340191079E-2"/>
                  <c:y val="-3.159998056066522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7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u="none" strike="noStrike" baseline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Жилищно-коммунальная сфера</c:v>
                </c:pt>
                <c:pt idx="4">
                  <c:v>Оборона и безопасность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15</c:v>
                </c:pt>
                <c:pt idx="1">
                  <c:v>65</c:v>
                </c:pt>
                <c:pt idx="2">
                  <c:v>71</c:v>
                </c:pt>
                <c:pt idx="3">
                  <c:v>52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279">
          <a:noFill/>
        </a:ln>
      </c:spPr>
    </c:plotArea>
    <c:plotVisOnly val="1"/>
    <c:dispBlanksAs val="zero"/>
    <c:showDLblsOverMax val="0"/>
  </c:chart>
  <c:spPr>
    <a:noFill/>
    <a:ln>
      <a:noFill/>
    </a:ln>
    <a:scene3d>
      <a:camera prst="orthographicFront"/>
      <a:lightRig rig="threePt" dir="t"/>
    </a:scene3d>
    <a:sp3d prstMaterial="dkEdge"/>
  </c:spPr>
  <c:txPr>
    <a:bodyPr/>
    <a:lstStyle/>
    <a:p>
      <a:pPr>
        <a:defRPr sz="1194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EF450-A96A-486D-AC19-139F4A531876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31249-79C7-402E-A7FC-D6F6F892C4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94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761E2-4A45-4163-B79E-FDFA9C1B2AC9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56CB4-0B4F-4A70-90C4-B411E3DEF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680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56CB4-0B4F-4A70-90C4-B411E3DEF4E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231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56CB4-0B4F-4A70-90C4-B411E3DEF4E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281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37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66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836613"/>
            <a:ext cx="2743200" cy="56880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836613"/>
            <a:ext cx="8026400" cy="56880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195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310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900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24231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742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953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354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195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19688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768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57326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317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836613"/>
            <a:ext cx="2743200" cy="56880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836613"/>
            <a:ext cx="8026400" cy="56880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80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D90200-B396-4762-9AFD-A46444C2B80E}" type="datetimeFigureOut">
              <a:rPr lang="en-US"/>
              <a:pPr>
                <a:defRPr/>
              </a:pPr>
              <a:t>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0471C4D-B0E6-4519-856E-8203ACD3617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729818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CCDAEDD-8769-4ADF-98F9-42EAF52EADC4}" type="datetimeFigureOut">
              <a:rPr lang="en-US"/>
              <a:pPr>
                <a:defRPr/>
              </a:pPr>
              <a:t>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47398EE-AF09-4E1A-8B46-3332DEEED79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76643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96E583-C500-4F3C-B6B7-AC590D3DC913}" type="datetimeFigureOut">
              <a:rPr lang="en-US"/>
              <a:pPr>
                <a:defRPr/>
              </a:pPr>
              <a:t>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E9FAC1C-124E-4F25-A22F-3ABA88B1EA9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22567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2B37E40-2B31-437C-8B34-8B8AE66E0EFE}" type="datetimeFigureOut">
              <a:rPr lang="en-US"/>
              <a:pPr>
                <a:defRPr/>
              </a:pPr>
              <a:t>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FDCE0BA-9880-49DB-96C2-149A2391866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13064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6E10D2-EDEF-4746-98D2-42158D8DF282}" type="datetimeFigureOut">
              <a:rPr lang="en-US"/>
              <a:pPr>
                <a:defRPr/>
              </a:pPr>
              <a:t>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DCD8064-4937-4529-B047-D6DFF5D98A9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767702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E9BDD82-2063-40FF-8696-5E3C2A79E918}" type="datetimeFigureOut">
              <a:rPr lang="en-US"/>
              <a:pPr>
                <a:defRPr/>
              </a:pPr>
              <a:t>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F3CE02-26A6-4EA8-A27D-F9C8A35DC04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737229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975F205-DBDB-4EB9-B029-812C36BC6D6D}" type="datetimeFigureOut">
              <a:rPr lang="en-US"/>
              <a:pPr>
                <a:defRPr/>
              </a:pPr>
              <a:t>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7DB5E4-0EAA-41F7-8494-9DE0C668EFB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5191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667009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F882ADB-5E57-4E79-95EF-B6C1E48C8635}" type="datetimeFigureOut">
              <a:rPr lang="en-US"/>
              <a:pPr>
                <a:defRPr/>
              </a:pPr>
              <a:t>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971A179-FFEB-4C17-9C43-CBF9BFCE91E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66420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8A6EBF3-F3E9-46CF-8B62-31A7C152DB86}" type="datetimeFigureOut">
              <a:rPr lang="en-US"/>
              <a:pPr>
                <a:defRPr/>
              </a:pPr>
              <a:t>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55FF9A-699B-44F1-89B0-D3035B6633A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803208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9E3DDD0-B305-4FCA-A173-DA1944F38FB9}" type="datetimeFigureOut">
              <a:rPr lang="en-US"/>
              <a:pPr>
                <a:defRPr/>
              </a:pPr>
              <a:t>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5028ABA-4BA6-48C0-884D-8621E99C68B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534715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CA5DFBE-9EF0-4856-B88A-6E8FA203BCD5}" type="datetimeFigureOut">
              <a:rPr lang="en-US"/>
              <a:pPr>
                <a:defRPr/>
              </a:pPr>
              <a:t>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BA4369-A76B-4142-B519-670352BA7F4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56327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93EE96B-EDAF-463C-BA96-2332CDC523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6704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0187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5810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55790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144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40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5180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2375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6476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281244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445350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1140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836613"/>
            <a:ext cx="2743200" cy="56880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836613"/>
            <a:ext cx="8026400" cy="56880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2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74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333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961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71955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035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36614"/>
            <a:ext cx="10972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390651" y="188913"/>
            <a:ext cx="10081683" cy="2603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1100"/>
              <a:t>АДМИНИСТРАЦИЯ НОВОВАРШАВСКОГО МУНИЦИПАЛЬНОГО РАЙОНА ОМСКОЙ ОБЛАСТИ</a:t>
            </a:r>
          </a:p>
        </p:txBody>
      </p:sp>
      <p:pic>
        <p:nvPicPr>
          <p:cNvPr id="1029" name="Picture 5" descr="gerb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886884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Line 2"/>
          <p:cNvSpPr>
            <a:spLocks noChangeShapeType="1"/>
          </p:cNvSpPr>
          <p:nvPr/>
        </p:nvSpPr>
        <p:spPr bwMode="auto">
          <a:xfrm>
            <a:off x="1390651" y="549275"/>
            <a:ext cx="10081683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1031" name="Line 3"/>
          <p:cNvSpPr>
            <a:spLocks noChangeShapeType="1"/>
          </p:cNvSpPr>
          <p:nvPr/>
        </p:nvSpPr>
        <p:spPr bwMode="auto">
          <a:xfrm>
            <a:off x="1390651" y="476250"/>
            <a:ext cx="1008168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1032" name="Line 4"/>
          <p:cNvSpPr>
            <a:spLocks noChangeShapeType="1"/>
          </p:cNvSpPr>
          <p:nvPr/>
        </p:nvSpPr>
        <p:spPr bwMode="auto">
          <a:xfrm>
            <a:off x="1390651" y="620713"/>
            <a:ext cx="1008168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74073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200" b="1" i="1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200" b="1" i="1">
          <a:solidFill>
            <a:srgbClr val="0000FF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200" b="1" i="1">
          <a:solidFill>
            <a:srgbClr val="0000FF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200" b="1" i="1">
          <a:solidFill>
            <a:srgbClr val="0000FF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200" b="1" i="1">
          <a:solidFill>
            <a:srgbClr val="0000FF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200" b="1" i="1">
          <a:solidFill>
            <a:srgbClr val="0000FF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200" b="1" i="1">
          <a:solidFill>
            <a:srgbClr val="0000FF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200" b="1" i="1">
          <a:solidFill>
            <a:srgbClr val="0000FF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200" b="1" i="1">
          <a:solidFill>
            <a:srgbClr val="0000FF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36614"/>
            <a:ext cx="10972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390651" y="188913"/>
            <a:ext cx="10081683" cy="2603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100" smtClean="0">
                <a:solidFill>
                  <a:srgbClr val="000000"/>
                </a:solidFill>
              </a:rPr>
              <a:t>АДМИНИСТРАЦИЯ НОВОВАРШАВСКОГО МУНИЦИПАЛЬНОГО РАЙОНА ОМСКОЙ ОБЛАСТИ</a:t>
            </a:r>
          </a:p>
        </p:txBody>
      </p:sp>
      <p:pic>
        <p:nvPicPr>
          <p:cNvPr id="2053" name="Picture 5" descr="gerb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886884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Line 2"/>
          <p:cNvSpPr>
            <a:spLocks noChangeShapeType="1"/>
          </p:cNvSpPr>
          <p:nvPr/>
        </p:nvSpPr>
        <p:spPr bwMode="auto">
          <a:xfrm>
            <a:off x="1390651" y="549275"/>
            <a:ext cx="10081683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2055" name="Line 3"/>
          <p:cNvSpPr>
            <a:spLocks noChangeShapeType="1"/>
          </p:cNvSpPr>
          <p:nvPr/>
        </p:nvSpPr>
        <p:spPr bwMode="auto">
          <a:xfrm>
            <a:off x="1390651" y="476250"/>
            <a:ext cx="1008168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2056" name="Line 4"/>
          <p:cNvSpPr>
            <a:spLocks noChangeShapeType="1"/>
          </p:cNvSpPr>
          <p:nvPr/>
        </p:nvSpPr>
        <p:spPr bwMode="auto">
          <a:xfrm>
            <a:off x="1390651" y="620713"/>
            <a:ext cx="1008168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94013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200" b="1" i="1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200" b="1" i="1">
          <a:solidFill>
            <a:srgbClr val="0000FF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200" b="1" i="1">
          <a:solidFill>
            <a:srgbClr val="0000FF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200" b="1" i="1">
          <a:solidFill>
            <a:srgbClr val="0000FF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200" b="1" i="1">
          <a:solidFill>
            <a:srgbClr val="0000FF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200" b="1" i="1">
          <a:solidFill>
            <a:srgbClr val="0000FF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200" b="1" i="1">
          <a:solidFill>
            <a:srgbClr val="0000FF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200" b="1" i="1">
          <a:solidFill>
            <a:srgbClr val="0000FF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200" b="1" i="1">
          <a:solidFill>
            <a:srgbClr val="0000FF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28DFBF7-8EE9-441C-AB6C-48F922B25F0A}" type="datetimeFigureOut">
              <a:rPr lang="en-US"/>
              <a:pPr>
                <a:defRPr/>
              </a:pPr>
              <a:t>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F61D803-C28E-498E-B637-1C57C6A6A55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316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36614"/>
            <a:ext cx="10972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390651" y="188913"/>
            <a:ext cx="10081683" cy="2603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1100">
                <a:solidFill>
                  <a:srgbClr val="000000"/>
                </a:solidFill>
              </a:rPr>
              <a:t>АДМИНИСТРАЦИЯ НОВОВАРШАВСКОГО МУНИЦИПАЛЬНОГО РАЙОНА ОМСКОЙ ОБЛАСТИ</a:t>
            </a:r>
          </a:p>
        </p:txBody>
      </p:sp>
      <p:pic>
        <p:nvPicPr>
          <p:cNvPr id="4101" name="Picture 5" descr="gerb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886884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1390651" y="549275"/>
            <a:ext cx="10081683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4103" name="Line 3"/>
          <p:cNvSpPr>
            <a:spLocks noChangeShapeType="1"/>
          </p:cNvSpPr>
          <p:nvPr/>
        </p:nvSpPr>
        <p:spPr bwMode="auto">
          <a:xfrm>
            <a:off x="1390651" y="476250"/>
            <a:ext cx="1008168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4104" name="Line 4"/>
          <p:cNvSpPr>
            <a:spLocks noChangeShapeType="1"/>
          </p:cNvSpPr>
          <p:nvPr/>
        </p:nvSpPr>
        <p:spPr bwMode="auto">
          <a:xfrm>
            <a:off x="1390651" y="620713"/>
            <a:ext cx="1008168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43674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200" b="1" i="1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200" b="1" i="1">
          <a:solidFill>
            <a:srgbClr val="0000FF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200" b="1" i="1">
          <a:solidFill>
            <a:srgbClr val="0000FF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200" b="1" i="1">
          <a:solidFill>
            <a:srgbClr val="0000FF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200" b="1" i="1">
          <a:solidFill>
            <a:srgbClr val="0000FF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200" b="1" i="1">
          <a:solidFill>
            <a:srgbClr val="0000FF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200" b="1" i="1">
          <a:solidFill>
            <a:srgbClr val="0000FF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200" b="1" i="1">
          <a:solidFill>
            <a:srgbClr val="0000FF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200" b="1" i="1">
          <a:solidFill>
            <a:srgbClr val="0000FF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smtClean="0">
                <a:latin typeface="Monotype Corsiva" panose="03010101010201010101" pitchFamily="66" charset="0"/>
              </a:rPr>
              <a:t>О работе Администрации Нововаршавского муниципального района с обращениями граждан и организаций</a:t>
            </a:r>
            <a:endParaRPr lang="ru-RU" sz="4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92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" y="1007621"/>
            <a:ext cx="11954933" cy="384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В адрес Администраций сельских поселений поступило - </a:t>
            </a:r>
            <a:r>
              <a:rPr lang="ru-RU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445 </a:t>
            </a:r>
            <a:r>
              <a:rPr lang="ru-RU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обращений (АППГ – </a:t>
            </a:r>
            <a:r>
              <a:rPr lang="ru-RU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373)</a:t>
            </a:r>
            <a:endParaRPr lang="ru-RU" dirty="0">
              <a:solidFill>
                <a:srgbClr val="7030A0"/>
              </a:solidFill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них: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устных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обращений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-331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(АППГ –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326);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личном приеме руководителей и заместителей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99 обращений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(АППГ –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31);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письменных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обращений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- 15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(АППГ –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FFC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 разделам:</a:t>
            </a:r>
            <a:endParaRPr lang="ru-RU" sz="1400" dirty="0">
              <a:solidFill>
                <a:srgbClr val="FFC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400050" algn="just">
              <a:lnSpc>
                <a:spcPct val="115000"/>
              </a:lnSpc>
              <a:spcAft>
                <a:spcPts val="0"/>
              </a:spcAft>
              <a:buAutoNum type="romanUcPeriod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«Социальная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сфера»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417 или 93,7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(АППГ –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331 или 88,7%).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«Экономика»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поступило 18 обращений – 4% (АППГ – 20 или 5,3%)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«Жилищно-коммунальная сфера»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-поступило 10 обращений или 2,2%, (АППГ – 22 или 5,9 %).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7810" y="5041434"/>
            <a:ext cx="11011711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удовлетворено </a:t>
            </a:r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149 обращений </a:t>
            </a: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(АППГ </a:t>
            </a:r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103 обращения), </a:t>
            </a: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составляет 18,6% обращений граждан, поступивших во все органы местного самоуправления Нововаршавского муниципального района, по остальным даны разъяснения и консультации.</a:t>
            </a:r>
            <a:endParaRPr lang="ru-RU" sz="1400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2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13367" y="717151"/>
            <a:ext cx="982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системе «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Инцидент-менеджмент» в 2022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году по локации Нововаршавский район поступило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128 инцидентов, среднее время на ответ составило 1 час 34 минуты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4" y="1363482"/>
            <a:ext cx="10862734" cy="534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917" y="2299447"/>
            <a:ext cx="115106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Благодарю за внимание!</a:t>
            </a:r>
            <a:endParaRPr lang="ru-RU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64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16835" y="587517"/>
            <a:ext cx="9583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7030A0"/>
                </a:solidFill>
              </a:rPr>
              <a:t>Ведение социальных сетей Администрации Нововаршавского муниципального района</a:t>
            </a:r>
            <a:endParaRPr lang="ru-RU" b="1" u="sng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3525" y="1110025"/>
            <a:ext cx="1086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Всего за </a:t>
            </a:r>
            <a:r>
              <a:rPr lang="ru-RU" dirty="0" smtClean="0">
                <a:solidFill>
                  <a:srgbClr val="002060"/>
                </a:solidFill>
              </a:rPr>
              <a:t>2023 </a:t>
            </a:r>
            <a:r>
              <a:rPr lang="ru-RU" dirty="0" smtClean="0">
                <a:solidFill>
                  <a:srgbClr val="002060"/>
                </a:solidFill>
              </a:rPr>
              <a:t>год в социальных сетях размещено </a:t>
            </a:r>
            <a:r>
              <a:rPr lang="ru-RU" dirty="0" smtClean="0">
                <a:solidFill>
                  <a:srgbClr val="002060"/>
                </a:solidFill>
              </a:rPr>
              <a:t>более 500 постов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Количество подписчиков за год увеличилось в Одноклассниках на 502 в Вконтакте на 659.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28" y="1909532"/>
            <a:ext cx="5913439" cy="47147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28" y="3384635"/>
            <a:ext cx="5416245" cy="3239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7576" y="591671"/>
            <a:ext cx="11981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СРАВНИТЕЛЬНАЯ ТАБЛИЦА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количестве обращений граждан, поступивших в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2020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2022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годах </a:t>
            </a:r>
            <a:endParaRPr lang="ru-RU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728759"/>
              </p:ext>
            </p:extLst>
          </p:nvPr>
        </p:nvGraphicFramePr>
        <p:xfrm>
          <a:off x="592181" y="1238002"/>
          <a:ext cx="10711544" cy="531880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028011"/>
                <a:gridCol w="1597175"/>
                <a:gridCol w="1618772"/>
                <a:gridCol w="1467586"/>
              </a:tblGrid>
              <a:tr h="325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Показатели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</a:tr>
              <a:tr h="307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Поступило обращений всего: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158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</a:tr>
              <a:tr h="30797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3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Количество обращений граждан, поступивших на личном приеме руководителя, заместителей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</a:tr>
              <a:tr h="297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Количество письменных обращений граждан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151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103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140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</a:tr>
              <a:tr h="26069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Результаты рассмотрения вопросов в обращениях: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Всего вопросов, содержащихся в обращениях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298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123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effectLst/>
                        </a:rPr>
                        <a:t>188</a:t>
                      </a:r>
                      <a:endParaRPr lang="ru-RU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</a:tr>
              <a:tr h="278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. Количество вопросов закрытых «разъяснено»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260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effectLst/>
                        </a:rPr>
                        <a:t>167</a:t>
                      </a:r>
                      <a:endParaRPr lang="ru-RU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</a:tr>
              <a:tr h="278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1.1. Количество вопросов закрытых «отказано»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</a:tr>
              <a:tr h="301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1.2.Переадресовано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</a:tr>
              <a:tr h="443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1.3. Количество вопросов закрытых «удовлетворено»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6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</a:tr>
              <a:tr h="26339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По типам: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- Заявлений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289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112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179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</a:tr>
              <a:tr h="274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- Жалобы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</a:tr>
              <a:tr h="292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- Предложения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</a:tr>
              <a:tr h="443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Обращения с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нарушением срока ответа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365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028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124388"/>
              </p:ext>
            </p:extLst>
          </p:nvPr>
        </p:nvGraphicFramePr>
        <p:xfrm>
          <a:off x="149840" y="1155149"/>
          <a:ext cx="11333948" cy="5514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68285" y="834072"/>
            <a:ext cx="8431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Вопросы, поставленные в обращениях граждан, в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2023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году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87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29318"/>
              </p:ext>
            </p:extLst>
          </p:nvPr>
        </p:nvGraphicFramePr>
        <p:xfrm>
          <a:off x="133350" y="91091"/>
          <a:ext cx="11918949" cy="65649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08603"/>
                <a:gridCol w="1010346"/>
              </a:tblGrid>
              <a:tr h="42960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i="0" dirty="0" smtClean="0">
                          <a:solidFill>
                            <a:schemeClr val="tx1"/>
                          </a:solidFill>
                          <a:effectLst/>
                        </a:rPr>
                        <a:t>ЭКОНОМИКА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3" marR="53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3" marR="53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3" marR="53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6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</a:rPr>
                        <a:t>Строительство и реконструкция дорог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3" marR="53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3" marR="53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6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</a:rPr>
                        <a:t>Газификация поселений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3" marR="53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3" marR="53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6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</a:rPr>
                        <a:t>Водоснабжение поселений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3" marR="53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3" marR="53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1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</a:rPr>
                        <a:t>Технологическое присоединение объектов заявителя к газораспределительным сетям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3" marR="53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3" marR="53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6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</a:rPr>
                        <a:t>Расходы бюджета субъекта Российской Федерации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3" marR="53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3" marR="53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43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</a:rPr>
                        <a:t>Эксплуатация и сохранность автомобильных дорог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3" marR="53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3" marR="53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6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</a:rPr>
                        <a:t>Организация условий и мест для детского отдыха и досуга (детских и спортивных площадок)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3" marR="53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3" marR="53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6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</a:rPr>
                        <a:t>Комплексное благоустройство 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3" marR="53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3" marR="53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6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 err="1">
                          <a:solidFill>
                            <a:schemeClr val="tx1"/>
                          </a:solidFill>
                          <a:effectLst/>
                        </a:rPr>
                        <a:t>Канализование</a:t>
                      </a: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</a:rPr>
                        <a:t> поселений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3" marR="53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600" i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3" marR="53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6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</a:rPr>
                        <a:t>Фермерские (крестьянские) хозяйства и аренда на селе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3" marR="53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3" marR="53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6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</a:rPr>
                        <a:t>Сельскохозяйственная продукция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3" marR="53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600" i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3" marR="53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6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</a:rPr>
                        <a:t>Городской, сельский и междугородний пассажирский транспорт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3" marR="53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600" i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3" marR="53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6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</a:rPr>
                        <a:t>Транспортное обслуживание населения, пассажирские перевозки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3" marR="53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3" marR="53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6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</a:rPr>
                        <a:t>автомобильный транспорт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3" marR="53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3" marR="53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6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</a:rPr>
                        <a:t>Подготовка и прохождение осенне-зимнего периода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3" marR="53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3" marR="53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6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</a:rPr>
                        <a:t>Личные подсобные хозяйства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3" marR="53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3" marR="53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6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</a:rPr>
                        <a:t>Подготовка и прохождение осенне-зимнего периода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3" marR="53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3" marR="53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6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</a:rPr>
                        <a:t>Гуманитарная и техническая помощь в сфере внешнеэкономической деятельности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3" marR="53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3" marR="53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6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</a:rPr>
                        <a:t>Загрязнение окружающей среды, сбросы, выбросы, отходы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3" marR="53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3" marR="53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6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</a:rPr>
                        <a:t>Содержание животных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3" marR="53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3" marR="53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6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</a:rPr>
                        <a:t>Защита информации, прав субъектов, участвующих в информационных процессах и </a:t>
                      </a:r>
                      <a:r>
                        <a:rPr lang="ru-RU" sz="1600" i="0" dirty="0" smtClean="0">
                          <a:solidFill>
                            <a:schemeClr val="tx1"/>
                          </a:solidFill>
                          <a:effectLst/>
                        </a:rPr>
                        <a:t>информатизация</a:t>
                      </a:r>
                    </a:p>
                  </a:txBody>
                  <a:tcPr marL="53373" marR="53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3" marR="53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6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</a:rPr>
                        <a:t>Государственный кадастровый учет недвижимого имущества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3" marR="53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3" marR="53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685123"/>
              </p:ext>
            </p:extLst>
          </p:nvPr>
        </p:nvGraphicFramePr>
        <p:xfrm>
          <a:off x="114300" y="101600"/>
          <a:ext cx="11976100" cy="6589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16231"/>
                <a:gridCol w="659869"/>
              </a:tblGrid>
              <a:tr h="31931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СОЦИАЛЬНАЯ СФЕРА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1" marR="549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1" marR="54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1" marR="54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5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Просьбы об оказании финансовой помощи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1" marR="54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1" marR="54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5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Социальное обеспечение, социальная поддержка и социальная помощь семьям, имеющим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детей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1" marR="54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1" marR="54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5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Конфликтные ситуации в образовательных организациях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1" marR="54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1" marR="54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5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Основное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общее образование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1" marR="54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1" marR="54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5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Своевременность и качество пенсионного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обеспечения по старости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1" marR="54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1" marR="54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5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Медицинское обслуживание сельских жителей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1" marR="54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1" marR="54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5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Доступная среда, в том числе комфорт и доступность инфраструктуры, для лиц с ограниченными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возможностями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1" marR="54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1" marR="54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0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Трудоустройство. Безработица. Органы службы занятости.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1" marR="54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1" marR="54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5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Перерасчет размеров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пенсий по старости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1" marR="54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1" marR="54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5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Образовательные стандарты, требования к образовательному процессу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1" marR="54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1" marR="54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5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основное общее образование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1" marR="54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1" marR="54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7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Обеспечение дошкольных, общеобразовательных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учреждений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электро-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, водо-, теплоснабжением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1" marR="54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1" marR="54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696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Материально-техническое, финансовое и информационное обеспечение культуры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1" marR="54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1" marR="54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1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Выразительное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искусство (музыка, балет, архитектура, литература, хореография)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1" marR="54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1" marR="54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24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Доступность физической культуры и спорта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1" marR="54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1" marR="54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7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Массовый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спорт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1" marR="54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1" marR="54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7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Контроль качества и надзор в сфере образования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1" marR="54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1" marR="54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12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Опека и попечительство. Службы по обслуживанию детей, оказавшихся в трудной жизненной ситуации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1" marR="54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1" marR="54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7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Развитие здравоохранения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1" marR="54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1" marR="549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754229"/>
              </p:ext>
            </p:extLst>
          </p:nvPr>
        </p:nvGraphicFramePr>
        <p:xfrm>
          <a:off x="127000" y="126999"/>
          <a:ext cx="11734800" cy="63978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64392"/>
                <a:gridCol w="1370408"/>
              </a:tblGrid>
              <a:tr h="26932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ЖКХ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1" marR="59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1" marR="59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1" marR="59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1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Переселение из подвалов, бараков, коммуналок, общежитий, аварийных домов, ветхого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жилья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1" marR="59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1" marR="59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6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Перебои в водоснабжении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1" marR="59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1" marR="59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1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Перебои в теплоснабжении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1" marR="59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1" marR="59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66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Коммунально-бытовое хозяйство и предоставление услуг в условиях рынка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1" marR="59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1" marR="59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61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Капитальный ремонт общего имущества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1" marR="59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1" marR="59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386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Несвоевременное предоставление благоустроенного жилого помещения в связи с признанием жилья аварийным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1" marR="59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1" marR="59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62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Улучшение жилищных условий, предоставление жилого помещения по договору социального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найма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1" marR="59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1" marR="59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Обследование жилого фонда на предмет пригодности для проживания (ветхое и аварийное жилье)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1" marR="59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1" marR="59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Эксплуатация и ремонт государственного, муниципального и ведомственного жилищного фондов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1" marR="59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1" marR="59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94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Эксплуатация и ремонт частного жилищного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фонда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1" marR="59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1" marR="59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48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Обращение с твердыми коммунальными отходами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1" marR="59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1" marR="59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43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Несанкционированная свалка мусора,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биоотходы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1" marR="59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1" marR="59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617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Управляющие организации, товарищества собственников жилья и иные формы управления собственностью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1" marR="59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1" marR="59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9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Первоочередное обеспечение жилыми помещениями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1" marR="59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1" marR="59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9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Обеспечение жильем детей-сирот и детей, оставшихся без попечения родителей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1" marR="59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1" marR="59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80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Предоставление коммунальных услуг ненадлежащего качества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1" marR="59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1" marR="59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9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Перевод жилого помещения в нежилое помещение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1" marR="59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1" marR="59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85019"/>
              </p:ext>
            </p:extLst>
          </p:nvPr>
        </p:nvGraphicFramePr>
        <p:xfrm>
          <a:off x="165100" y="63500"/>
          <a:ext cx="11849100" cy="6482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49381"/>
                <a:gridCol w="1399719"/>
              </a:tblGrid>
              <a:tr h="86270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ОБОРОНА, БЕЗОПАСНОСТЬ, ЗАКОННОСТЬ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0" marR="520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0" marR="520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0" marR="520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20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Мобилизация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0" marR="5209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0" marR="520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20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Отсрочка от призыва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0" marR="5209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0" marR="520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20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Предоставление жилья по договору социального найма (ДСН)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0" marR="5209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0" marR="520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20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Архивные справки о трудовом стаже и заработной плате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0" marR="5209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0" marR="520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20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Охрана общественного порядка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0" marR="5209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0" marR="520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3438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ГОСУДАРСТВО, ОБЩЕСТВО, ПОЛИТИКА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0" marR="520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0" marR="520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0" marR="520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28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Личный прием высшими должностными лицами субъекта Российской Федерации (руководителями высших исполнительных органов государственной власти субъектов Российской Федерации), их заместителями, руководителями исполнительных органов государственной власти субъектов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0" marR="5209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0" marR="520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13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Деятельность представительных органов местного самоуправления, их должностных лиц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0" marR="5209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0" marR="520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133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Права и свободы человека и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гражданина на территории Российской Федерации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0" marR="5209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0" marR="520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13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Конституция Российской Федерации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0" marR="520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0" marR="520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442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Административно-территориальное деление субъектов Российской Федерации и их территорий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0" marR="520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0" marR="520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442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Социально-экономическое развитие муниципальных образований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0" marR="5209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0" marR="520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5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199" y="-8722018"/>
            <a:ext cx="12005733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адрес администраций городских поселений поступило 56 обращений, столько же, как и в 2020 году. Устных обращений граждан поступило - 25 (АППГ - 21), на личном приеме руководителей и заместителей - 2.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29 письменных обращения (АППГ- 27) поступили в виде заявлений.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«Экономика».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по данному разделу поступило 32 обращения– 57,1% (АППГ – 30 или 53,6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«Жилищно-коммунальная сфера».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данному разделу поступило 15 обращений или 26,7% (АППГ – 20, 35,7%)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разделу «Социальная сфера»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поступило 7 обращений – 12,5% (АППГ – 3 или 5,3%).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разделу «Государство, общество, политика»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поступило 2 обращения – 3,5% (АППГ - 3 или 5,3 %) по вопросам молодежной политики в поселении.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199" y="799061"/>
            <a:ext cx="11624733" cy="448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адрес администраций городских поселений поступило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55 обращений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(АППГ – 56).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них: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устных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обращений граждан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20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(АППГ -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25);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личном приеме руководителей и заместителей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3 (АППГ - 2).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письменных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обращения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32 (АППГ- 29).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разделам: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«Экономика».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оступило 36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обращения–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65,4%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(АППГ –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57,1%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«Жилищно-коммунальная сфера».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данному разделу поступило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 обращений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29 %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(АППГ –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или 26,7%)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разделу «Государство, общество, политика»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поступило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обращения –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5,4%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(АППГ -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3,5 %)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2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1_2013-04-2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2013-04-2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2013-04-2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13-04-2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13-04-2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13-04-2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13-04-2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13-04-2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13-04-2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13-04-2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13-04-2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13-04-2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13-04-2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13-04-2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1" id="{345D9145-8D1F-4A0A-ADF5-6AFAEDBE9C93}" vid="{9F7E88D7-CCAF-4EA5-BAE0-1F71BE288BFA}"/>
    </a:ext>
  </a:extLst>
</a:theme>
</file>

<file path=ppt/theme/theme2.xml><?xml version="1.0" encoding="utf-8"?>
<a:theme xmlns:a="http://schemas.openxmlformats.org/drawingml/2006/main" name="2_2013-04-23">
  <a:themeElements>
    <a:clrScheme name="1_2013-04-2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2013-04-2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2013-04-2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13-04-2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13-04-2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13-04-2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13-04-2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13-04-2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13-04-2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13-04-2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13-04-2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13-04-2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13-04-2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13-04-2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2013-04-23">
  <a:themeElements>
    <a:clrScheme name="1_2013-04-2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2013-04-2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2013-04-2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13-04-2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13-04-2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13-04-2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13-04-2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13-04-2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13-04-2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13-04-2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13-04-2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13-04-2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13-04-2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13-04-2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2710</TotalTime>
  <Words>1152</Words>
  <Application>Microsoft Office PowerPoint</Application>
  <PresentationFormat>Широкоэкранный</PresentationFormat>
  <Paragraphs>259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Microsoft Sans Serif</vt:lpstr>
      <vt:lpstr>Monotype Corsiva</vt:lpstr>
      <vt:lpstr>Times New Roman</vt:lpstr>
      <vt:lpstr>Wingdings</vt:lpstr>
      <vt:lpstr>Тема1</vt:lpstr>
      <vt:lpstr>2_2013-04-23</vt:lpstr>
      <vt:lpstr>Тема Office</vt:lpstr>
      <vt:lpstr>3_2013-04-23</vt:lpstr>
      <vt:lpstr>О работе Администрации Нововаршавского муниципального района с обращениями граждан и организаций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работе Администрации Нововаршавского муниципального района с обращениями граждан и организаций</dc:title>
  <dc:creator>Сергей</dc:creator>
  <cp:lastModifiedBy>Жуков</cp:lastModifiedBy>
  <cp:revision>291</cp:revision>
  <cp:lastPrinted>2022-02-09T10:23:09Z</cp:lastPrinted>
  <dcterms:created xsi:type="dcterms:W3CDTF">2014-11-19T03:17:14Z</dcterms:created>
  <dcterms:modified xsi:type="dcterms:W3CDTF">2024-02-13T13:05:45Z</dcterms:modified>
</cp:coreProperties>
</file>